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1"/>
  </p:handoutMasterIdLst>
  <p:sldIdLst>
    <p:sldId id="256" r:id="rId2"/>
    <p:sldId id="280" r:id="rId3"/>
    <p:sldId id="257" r:id="rId4"/>
    <p:sldId id="264" r:id="rId5"/>
    <p:sldId id="260" r:id="rId6"/>
    <p:sldId id="263" r:id="rId7"/>
    <p:sldId id="258" r:id="rId8"/>
    <p:sldId id="262" r:id="rId9"/>
    <p:sldId id="268" r:id="rId10"/>
    <p:sldId id="298" r:id="rId11"/>
    <p:sldId id="299" r:id="rId12"/>
    <p:sldId id="300" r:id="rId13"/>
    <p:sldId id="279" r:id="rId14"/>
    <p:sldId id="266" r:id="rId15"/>
    <p:sldId id="270" r:id="rId16"/>
    <p:sldId id="276" r:id="rId17"/>
    <p:sldId id="267" r:id="rId18"/>
    <p:sldId id="282" r:id="rId19"/>
    <p:sldId id="283" r:id="rId20"/>
    <p:sldId id="273" r:id="rId21"/>
    <p:sldId id="290" r:id="rId22"/>
    <p:sldId id="291" r:id="rId23"/>
    <p:sldId id="292" r:id="rId24"/>
    <p:sldId id="285" r:id="rId25"/>
    <p:sldId id="278" r:id="rId26"/>
    <p:sldId id="293" r:id="rId27"/>
    <p:sldId id="294" r:id="rId28"/>
    <p:sldId id="295" r:id="rId29"/>
    <p:sldId id="296" r:id="rId30"/>
  </p:sldIdLst>
  <p:sldSz cx="12192000" cy="6858000"/>
  <p:notesSz cx="7010400" cy="92964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Hele laad 3 – rõhk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Hele laad 2 – rõhk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Keskmine laad 1 – rõhk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5742" autoAdjust="0"/>
  </p:normalViewPr>
  <p:slideViewPr>
    <p:cSldViewPr snapToGrid="0">
      <p:cViewPr varScale="1">
        <p:scale>
          <a:sx n="111" d="100"/>
          <a:sy n="111" d="100"/>
        </p:scale>
        <p:origin x="59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1129" tIns="45565" rIns="91129" bIns="45565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1129" tIns="45565" rIns="91129" bIns="45565" rtlCol="0"/>
          <a:lstStyle>
            <a:lvl1pPr algn="r">
              <a:defRPr sz="1200"/>
            </a:lvl1pPr>
          </a:lstStyle>
          <a:p>
            <a:fld id="{16A2A39D-D10A-4827-9D6A-93E8E49B954A}" type="datetimeFigureOut">
              <a:rPr lang="et-EE" smtClean="0"/>
              <a:t>11.10.2018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2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129" tIns="45565" rIns="91129" bIns="45565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3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129" tIns="45565" rIns="91129" bIns="45565" rtlCol="0" anchor="b"/>
          <a:lstStyle>
            <a:lvl1pPr algn="r">
              <a:defRPr sz="1200"/>
            </a:lvl1pPr>
          </a:lstStyle>
          <a:p>
            <a:fld id="{9A4D6E89-CE8E-4D69-B968-753B633E78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46071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t-EE"/>
              <a:t>Muutke pealkirja laadi</a:t>
            </a:r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t-EE"/>
              <a:t>Klõpsake laadi muutmiseks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4597-753C-477E-A6AB-4A514C925CDC}" type="datetimeFigureOut">
              <a:rPr lang="et-EE" smtClean="0"/>
              <a:t>11.10.2018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488DF-1B8C-4339-9FD7-F42554F68B5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445540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4597-753C-477E-A6AB-4A514C925CDC}" type="datetimeFigureOut">
              <a:rPr lang="et-EE" smtClean="0"/>
              <a:t>11.10.2018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488DF-1B8C-4339-9FD7-F42554F68B5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80079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t-EE"/>
              <a:t>Muutke pealkirja laadi</a:t>
            </a:r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4597-753C-477E-A6AB-4A514C925CDC}" type="datetimeFigureOut">
              <a:rPr lang="et-EE" smtClean="0"/>
              <a:t>11.10.2018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488DF-1B8C-4339-9FD7-F42554F68B5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53044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4597-753C-477E-A6AB-4A514C925CDC}" type="datetimeFigureOut">
              <a:rPr lang="et-EE" smtClean="0"/>
              <a:t>11.10.2018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488DF-1B8C-4339-9FD7-F42554F68B5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59855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t-EE"/>
              <a:t>Muutke pealkirja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4597-753C-477E-A6AB-4A514C925CDC}" type="datetimeFigureOut">
              <a:rPr lang="et-EE" smtClean="0"/>
              <a:t>11.10.2018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488DF-1B8C-4339-9FD7-F42554F68B5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30415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4597-753C-477E-A6AB-4A514C925CDC}" type="datetimeFigureOut">
              <a:rPr lang="et-EE" smtClean="0"/>
              <a:t>11.10.2018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488DF-1B8C-4339-9FD7-F42554F68B5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10013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4597-753C-477E-A6AB-4A514C925CDC}" type="datetimeFigureOut">
              <a:rPr lang="et-EE" smtClean="0"/>
              <a:t>11.10.2018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488DF-1B8C-4339-9FD7-F42554F68B5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08495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/>
              <a:t>Muutke pealkirja laadi</a:t>
            </a:r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4597-753C-477E-A6AB-4A514C925CDC}" type="datetimeFigureOut">
              <a:rPr lang="et-EE" smtClean="0"/>
              <a:t>11.10.2018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488DF-1B8C-4339-9FD7-F42554F68B5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70906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4597-753C-477E-A6AB-4A514C925CDC}" type="datetimeFigureOut">
              <a:rPr lang="et-EE" smtClean="0"/>
              <a:t>11.10.2018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488DF-1B8C-4339-9FD7-F42554F68B5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163908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Muutke pealkirja laadi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4597-753C-477E-A6AB-4A514C925CDC}" type="datetimeFigureOut">
              <a:rPr lang="et-EE" smtClean="0"/>
              <a:t>11.10.2018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488DF-1B8C-4339-9FD7-F42554F68B5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763812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t-EE"/>
              <a:t>Muutke pealkirja laadi</a:t>
            </a:r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t-EE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44597-753C-477E-A6AB-4A514C925CDC}" type="datetimeFigureOut">
              <a:rPr lang="et-EE" smtClean="0"/>
              <a:t>11.10.2018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488DF-1B8C-4339-9FD7-F42554F68B5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680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/>
              <a:t>Muutke pealkirja laadi</a:t>
            </a:r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/>
              <a:t>Muutke teksti laade</a:t>
            </a:r>
          </a:p>
          <a:p>
            <a:pPr lvl="1"/>
            <a:r>
              <a:rPr lang="et-EE"/>
              <a:t>Teine tase</a:t>
            </a:r>
          </a:p>
          <a:p>
            <a:pPr lvl="2"/>
            <a:r>
              <a:rPr lang="et-EE"/>
              <a:t>Kolmas tase</a:t>
            </a:r>
          </a:p>
          <a:p>
            <a:pPr lvl="3"/>
            <a:r>
              <a:rPr lang="et-EE"/>
              <a:t>Neljas tase</a:t>
            </a:r>
          </a:p>
          <a:p>
            <a:pPr lvl="4"/>
            <a:r>
              <a:rPr lang="et-EE"/>
              <a:t>Viies tase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44597-753C-477E-A6AB-4A514C925CDC}" type="datetimeFigureOut">
              <a:rPr lang="et-EE" smtClean="0"/>
              <a:t>11.10.2018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488DF-1B8C-4339-9FD7-F42554F68B50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21705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8847438" cy="2609379"/>
          </a:xfrm>
        </p:spPr>
        <p:txBody>
          <a:bodyPr>
            <a:noAutofit/>
          </a:bodyPr>
          <a:lstStyle/>
          <a:p>
            <a:r>
              <a:rPr lang="et-EE" sz="4800" dirty="0"/>
              <a:t>Maardu linna munitsipaalomandis olevate haridusasutuste </a:t>
            </a:r>
            <a:br>
              <a:rPr lang="et-EE" sz="4800" dirty="0"/>
            </a:br>
            <a:r>
              <a:rPr lang="et-EE" sz="4800" dirty="0" smtClean="0"/>
              <a:t>2017/2018. </a:t>
            </a:r>
            <a:r>
              <a:rPr lang="et-EE" sz="4800" dirty="0"/>
              <a:t>õppeaasta kokkuvõte ja valmisolek </a:t>
            </a:r>
            <a:r>
              <a:rPr lang="et-EE" sz="4800" dirty="0" smtClean="0"/>
              <a:t>2018/2019. </a:t>
            </a:r>
            <a:r>
              <a:rPr lang="et-EE" sz="4800" dirty="0"/>
              <a:t>õppeaastaks</a:t>
            </a:r>
          </a:p>
        </p:txBody>
      </p:sp>
      <p:sp>
        <p:nvSpPr>
          <p:cNvPr id="3" name="Ristkülik 2"/>
          <p:cNvSpPr/>
          <p:nvPr/>
        </p:nvSpPr>
        <p:spPr>
          <a:xfrm>
            <a:off x="2084172" y="4571998"/>
            <a:ext cx="728224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t-EE" sz="3200" dirty="0"/>
              <a:t>Abilinnapea </a:t>
            </a:r>
            <a:r>
              <a:rPr lang="et-EE" sz="3200" dirty="0" smtClean="0"/>
              <a:t>Anastassia Valužina ettekanne</a:t>
            </a:r>
            <a:endParaRPr lang="et-EE" sz="3200" dirty="0"/>
          </a:p>
          <a:p>
            <a:pPr algn="ctr"/>
            <a:r>
              <a:rPr lang="et-EE" sz="3200" dirty="0"/>
              <a:t>Maardu Linnavolikogu istung</a:t>
            </a:r>
          </a:p>
          <a:p>
            <a:pPr algn="ctr"/>
            <a:r>
              <a:rPr lang="et-EE" sz="3200" dirty="0" smtClean="0"/>
              <a:t>25.09.2018</a:t>
            </a:r>
            <a:endParaRPr lang="et-EE" sz="3200" dirty="0"/>
          </a:p>
        </p:txBody>
      </p:sp>
    </p:spTree>
    <p:extLst>
      <p:ext uri="{BB962C8B-B14F-4D97-AF65-F5344CB8AC3E}">
        <p14:creationId xmlns:p14="http://schemas.microsoft.com/office/powerpoint/2010/main" val="39215181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t-EE" dirty="0" smtClean="0"/>
              <a:t>Ülevaade lasteaedades teostatud remonttöödest kolme õppeaasta võrdluses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397211"/>
            <a:ext cx="10515600" cy="3779752"/>
          </a:xfrm>
        </p:spPr>
        <p:txBody>
          <a:bodyPr>
            <a:normAutofit/>
          </a:bodyPr>
          <a:lstStyle/>
          <a:p>
            <a:pPr lvl="0"/>
            <a:r>
              <a:rPr lang="et-EE" sz="3200" b="1" dirty="0">
                <a:solidFill>
                  <a:prstClr val="black"/>
                </a:solidFill>
              </a:rPr>
              <a:t> </a:t>
            </a:r>
            <a:r>
              <a:rPr lang="et-EE" sz="3200" dirty="0">
                <a:solidFill>
                  <a:prstClr val="black"/>
                </a:solidFill>
              </a:rPr>
              <a:t>2015/2016. aastal teostati remonttöid summas </a:t>
            </a:r>
            <a:r>
              <a:rPr lang="et-EE" sz="3200" b="1" dirty="0">
                <a:solidFill>
                  <a:prstClr val="black"/>
                </a:solidFill>
              </a:rPr>
              <a:t/>
            </a:r>
            <a:br>
              <a:rPr lang="et-EE" sz="3200" b="1" dirty="0">
                <a:solidFill>
                  <a:prstClr val="black"/>
                </a:solidFill>
              </a:rPr>
            </a:br>
            <a:r>
              <a:rPr lang="et-EE" sz="3200" b="1" dirty="0" smtClean="0">
                <a:solidFill>
                  <a:prstClr val="black"/>
                </a:solidFill>
              </a:rPr>
              <a:t>228 073,84 eurot</a:t>
            </a:r>
            <a:endParaRPr lang="et-EE" sz="3200" b="1" dirty="0">
              <a:solidFill>
                <a:prstClr val="black"/>
              </a:solidFill>
            </a:endParaRPr>
          </a:p>
          <a:p>
            <a:r>
              <a:rPr lang="et-EE" sz="3200" dirty="0">
                <a:solidFill>
                  <a:prstClr val="black"/>
                </a:solidFill>
              </a:rPr>
              <a:t>2016/2017. aastal teostati remonttöid summas </a:t>
            </a:r>
            <a:r>
              <a:rPr lang="et-EE" sz="3200" b="1" dirty="0">
                <a:solidFill>
                  <a:prstClr val="black"/>
                </a:solidFill>
              </a:rPr>
              <a:t/>
            </a:r>
            <a:br>
              <a:rPr lang="et-EE" sz="3200" b="1" dirty="0">
                <a:solidFill>
                  <a:prstClr val="black"/>
                </a:solidFill>
              </a:rPr>
            </a:br>
            <a:r>
              <a:rPr lang="et-EE" sz="3200" b="1" dirty="0">
                <a:solidFill>
                  <a:prstClr val="black"/>
                </a:solidFill>
              </a:rPr>
              <a:t>329 460,00 eurot</a:t>
            </a:r>
          </a:p>
          <a:p>
            <a:r>
              <a:rPr lang="et-EE" sz="3200" dirty="0">
                <a:solidFill>
                  <a:prstClr val="black"/>
                </a:solidFill>
              </a:rPr>
              <a:t>2017/2018. aastal teostati remonttöid summas </a:t>
            </a:r>
            <a:r>
              <a:rPr lang="et-EE" sz="3200" b="1" dirty="0">
                <a:solidFill>
                  <a:prstClr val="black"/>
                </a:solidFill>
              </a:rPr>
              <a:t/>
            </a:r>
            <a:br>
              <a:rPr lang="et-EE" sz="3200" b="1" dirty="0">
                <a:solidFill>
                  <a:prstClr val="black"/>
                </a:solidFill>
              </a:rPr>
            </a:br>
            <a:r>
              <a:rPr lang="et-EE" sz="3200" b="1" dirty="0">
                <a:solidFill>
                  <a:prstClr val="black"/>
                </a:solidFill>
              </a:rPr>
              <a:t>333 690,00 eurot</a:t>
            </a:r>
            <a:endParaRPr lang="en-US" sz="32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576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t-EE" sz="3600" kern="0" dirty="0">
                <a:solidFill>
                  <a:sysClr val="windowText" lastClr="000000"/>
                </a:solidFill>
                <a:latin typeface="+mn-lt"/>
              </a:rPr>
              <a:t>Lasteaedade ettepanekud füüsilise õpikeskkonna parendamiseks</a:t>
            </a:r>
            <a:endParaRPr lang="en-US" sz="3600" dirty="0">
              <a:latin typeface="+mn-lt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0855600"/>
              </p:ext>
            </p:extLst>
          </p:nvPr>
        </p:nvGraphicFramePr>
        <p:xfrm>
          <a:off x="838200" y="1825624"/>
          <a:ext cx="10515600" cy="31131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7681"/>
                <a:gridCol w="3352800"/>
                <a:gridCol w="4195119"/>
              </a:tblGrid>
              <a:tr h="749309">
                <a:tc>
                  <a:txBody>
                    <a:bodyPr/>
                    <a:lstStyle/>
                    <a:p>
                      <a:r>
                        <a:rPr lang="et-EE" dirty="0" smtClean="0"/>
                        <a:t>Sipsik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Rõõm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Rukkilill</a:t>
                      </a:r>
                      <a:endParaRPr lang="et-EE" dirty="0"/>
                    </a:p>
                  </a:txBody>
                  <a:tcPr/>
                </a:tc>
              </a:tr>
              <a:tr h="7564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Haigla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6 </a:t>
                      </a:r>
                      <a:r>
                        <a:rPr lang="en-US" sz="200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elektrisüsteemi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n-US" sz="2000" dirty="0" err="1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uuendami</a:t>
                      </a:r>
                      <a:r>
                        <a:rPr lang="et-EE" sz="20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n</a:t>
                      </a:r>
                      <a:r>
                        <a:rPr lang="en-US" sz="200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e </a:t>
                      </a:r>
                      <a:endParaRPr lang="et-EE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Kahe trepikoja remont</a:t>
                      </a:r>
                      <a:endParaRPr lang="en-US" sz="2000" kern="120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Arengukavas planeeritud remonditööd 2019. aastal sõltuvad lasteaiamaja renoveerimisest (Nurga 2)</a:t>
                      </a:r>
                      <a:endParaRPr lang="et-EE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33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Kolme veranda remont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238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Kanalisatsioonikaevude vahelise torustiku vahetus</a:t>
                      </a:r>
                      <a:endParaRPr lang="en-US" sz="20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3304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1362"/>
            <a:ext cx="10515600" cy="103796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Muuga </a:t>
            </a:r>
            <a:r>
              <a:rPr lang="en-US" dirty="0" err="1"/>
              <a:t>lasteaia</a:t>
            </a:r>
            <a:r>
              <a:rPr lang="en-US" dirty="0"/>
              <a:t> </a:t>
            </a:r>
            <a:r>
              <a:rPr lang="en-US" dirty="0" err="1"/>
              <a:t>ehitamine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76710"/>
            <a:ext cx="10515600" cy="4900254"/>
          </a:xfrm>
        </p:spPr>
        <p:txBody>
          <a:bodyPr>
            <a:normAutofit/>
          </a:bodyPr>
          <a:lstStyle/>
          <a:p>
            <a:r>
              <a:rPr lang="en-US" sz="1800" dirty="0"/>
              <a:t>Muuga </a:t>
            </a:r>
            <a:r>
              <a:rPr lang="en-US" sz="1800" dirty="0" err="1"/>
              <a:t>lasteaia</a:t>
            </a:r>
            <a:r>
              <a:rPr lang="en-US" sz="1800" dirty="0"/>
              <a:t> </a:t>
            </a:r>
            <a:r>
              <a:rPr lang="en-US" sz="1800" dirty="0" err="1"/>
              <a:t>ehitust</a:t>
            </a:r>
            <a:r>
              <a:rPr lang="en-US" sz="1800" dirty="0"/>
              <a:t> </a:t>
            </a:r>
            <a:r>
              <a:rPr lang="en-US" sz="1800" dirty="0" err="1"/>
              <a:t>alustati</a:t>
            </a:r>
            <a:r>
              <a:rPr lang="en-US" sz="1800" dirty="0"/>
              <a:t> 2018. </a:t>
            </a:r>
            <a:r>
              <a:rPr lang="en-US" sz="1800" dirty="0" err="1"/>
              <a:t>aasta</a:t>
            </a:r>
            <a:r>
              <a:rPr lang="en-US" sz="1800" dirty="0"/>
              <a:t> </a:t>
            </a:r>
            <a:r>
              <a:rPr lang="en-US" sz="1800" dirty="0" err="1"/>
              <a:t>kevadel</a:t>
            </a:r>
            <a:r>
              <a:rPr lang="en-US" sz="1800" dirty="0"/>
              <a:t> ja </a:t>
            </a:r>
            <a:r>
              <a:rPr lang="en-US" sz="1800" dirty="0" smtClean="0"/>
              <a:t>23.03</a:t>
            </a:r>
            <a:r>
              <a:rPr lang="et-EE" sz="1800" dirty="0" smtClean="0"/>
              <a:t>.2018</a:t>
            </a:r>
            <a:r>
              <a:rPr lang="en-US" sz="1800" dirty="0" smtClean="0"/>
              <a:t> </a:t>
            </a:r>
            <a:r>
              <a:rPr lang="en-US" sz="1800" dirty="0" err="1"/>
              <a:t>pandi</a:t>
            </a:r>
            <a:r>
              <a:rPr lang="en-US" sz="1800" dirty="0"/>
              <a:t> </a:t>
            </a:r>
            <a:r>
              <a:rPr lang="en-US" sz="1800" dirty="0" err="1"/>
              <a:t>majale</a:t>
            </a:r>
            <a:r>
              <a:rPr lang="en-US" sz="1800" dirty="0"/>
              <a:t> </a:t>
            </a:r>
            <a:r>
              <a:rPr lang="en-US" sz="1800" dirty="0" err="1"/>
              <a:t>nurgakivi</a:t>
            </a:r>
            <a:r>
              <a:rPr lang="en-US" sz="1800" dirty="0" smtClean="0"/>
              <a:t>.</a:t>
            </a:r>
            <a:endParaRPr lang="et-EE" sz="1800" dirty="0" smtClean="0"/>
          </a:p>
          <a:p>
            <a:pPr marL="0" indent="0">
              <a:buNone/>
            </a:pPr>
            <a:endParaRPr lang="et-EE" sz="1800" dirty="0" smtClean="0"/>
          </a:p>
          <a:p>
            <a:r>
              <a:rPr lang="en-US" sz="1800" dirty="0" smtClean="0"/>
              <a:t> </a:t>
            </a:r>
            <a:r>
              <a:rPr lang="en-US" sz="1800" dirty="0" err="1" smtClean="0"/>
              <a:t>Ehitise</a:t>
            </a:r>
            <a:r>
              <a:rPr lang="en-US" sz="1800" dirty="0" smtClean="0"/>
              <a:t> </a:t>
            </a:r>
            <a:r>
              <a:rPr lang="en-US" sz="1800" dirty="0" err="1"/>
              <a:t>kogumaksumuseks</a:t>
            </a:r>
            <a:r>
              <a:rPr lang="en-US" sz="1800" dirty="0"/>
              <a:t>  </a:t>
            </a:r>
            <a:r>
              <a:rPr lang="en-US" sz="1800" dirty="0" err="1"/>
              <a:t>kujunes</a:t>
            </a:r>
            <a:r>
              <a:rPr lang="en-US" sz="1800" dirty="0"/>
              <a:t> </a:t>
            </a:r>
            <a:r>
              <a:rPr lang="et-EE" sz="1800" dirty="0" smtClean="0"/>
              <a:t>2 053 936 </a:t>
            </a:r>
            <a:r>
              <a:rPr lang="en-US" sz="1800" dirty="0" err="1" smtClean="0"/>
              <a:t>eurot</a:t>
            </a:r>
            <a:r>
              <a:rPr lang="en-US" sz="1800" dirty="0"/>
              <a:t>, </a:t>
            </a:r>
            <a:r>
              <a:rPr lang="en-US" sz="1800" dirty="0" err="1"/>
              <a:t>millest</a:t>
            </a:r>
            <a:r>
              <a:rPr lang="en-US" sz="1800" dirty="0"/>
              <a:t> EL </a:t>
            </a:r>
            <a:r>
              <a:rPr lang="en-US" sz="1800" dirty="0" err="1"/>
              <a:t>fondidest</a:t>
            </a:r>
            <a:r>
              <a:rPr lang="en-US" sz="1800" dirty="0"/>
              <a:t> </a:t>
            </a:r>
            <a:r>
              <a:rPr lang="en-US" sz="1800" dirty="0" err="1"/>
              <a:t>finantseeriti</a:t>
            </a:r>
            <a:r>
              <a:rPr lang="en-US" sz="1800" dirty="0"/>
              <a:t> 1 292 000 euro ja Maardu </a:t>
            </a:r>
            <a:r>
              <a:rPr lang="en-US" sz="1800" dirty="0" err="1"/>
              <a:t>linnavalitsuse</a:t>
            </a:r>
            <a:r>
              <a:rPr lang="en-US" sz="1800" dirty="0"/>
              <a:t> </a:t>
            </a:r>
            <a:r>
              <a:rPr lang="en-US" sz="1800" dirty="0" err="1"/>
              <a:t>eelarvest</a:t>
            </a:r>
            <a:r>
              <a:rPr lang="en-US" sz="1800" dirty="0"/>
              <a:t> </a:t>
            </a:r>
            <a:r>
              <a:rPr lang="et-EE" sz="1800" dirty="0" smtClean="0"/>
              <a:t>761</a:t>
            </a:r>
            <a:r>
              <a:rPr lang="en-US" sz="1800" dirty="0" smtClean="0"/>
              <a:t> </a:t>
            </a:r>
            <a:r>
              <a:rPr lang="et-EE" sz="1800" dirty="0" smtClean="0"/>
              <a:t>936</a:t>
            </a:r>
            <a:r>
              <a:rPr lang="en-US" sz="1800" dirty="0" smtClean="0"/>
              <a:t> </a:t>
            </a:r>
            <a:r>
              <a:rPr lang="en-US" sz="1800" dirty="0"/>
              <a:t>euro </a:t>
            </a:r>
            <a:r>
              <a:rPr lang="en-US" sz="1800" dirty="0" err="1"/>
              <a:t>ulatuses</a:t>
            </a:r>
            <a:r>
              <a:rPr lang="en-US" sz="1800" dirty="0"/>
              <a:t>. </a:t>
            </a:r>
            <a:endParaRPr lang="et-EE" sz="1800" dirty="0" smtClean="0"/>
          </a:p>
          <a:p>
            <a:pPr marL="0" indent="0">
              <a:buNone/>
            </a:pPr>
            <a:endParaRPr lang="en-US" sz="1800" dirty="0"/>
          </a:p>
          <a:p>
            <a:r>
              <a:rPr lang="et-EE" sz="1800" dirty="0"/>
              <a:t>Maardu linnavolikogu kinnitas 27.02.2018 Muuga lasteaia põhimääruse. Redaktsioon jõustus 09.03.2018</a:t>
            </a:r>
            <a:r>
              <a:rPr lang="et-EE" sz="1800" dirty="0" smtClean="0"/>
              <a:t>.</a:t>
            </a:r>
          </a:p>
          <a:p>
            <a:endParaRPr lang="en-US" sz="1800" dirty="0"/>
          </a:p>
          <a:p>
            <a:r>
              <a:rPr lang="en-US" sz="1800" dirty="0" smtClean="0"/>
              <a:t>14.09.2018 </a:t>
            </a:r>
            <a:r>
              <a:rPr lang="en-US" sz="1800" dirty="0"/>
              <a:t>on </a:t>
            </a:r>
            <a:r>
              <a:rPr lang="en-US" sz="1800" dirty="0" err="1"/>
              <a:t>ehitustööd</a:t>
            </a:r>
            <a:r>
              <a:rPr lang="en-US" sz="1800" dirty="0"/>
              <a:t> </a:t>
            </a:r>
            <a:r>
              <a:rPr lang="en-US" sz="1800" dirty="0" err="1"/>
              <a:t>lõppenud</a:t>
            </a:r>
            <a:r>
              <a:rPr lang="en-US" sz="1800" dirty="0"/>
              <a:t> ja </a:t>
            </a:r>
            <a:r>
              <a:rPr lang="en-US" sz="1800" dirty="0" err="1"/>
              <a:t>toimub</a:t>
            </a:r>
            <a:r>
              <a:rPr lang="en-US" sz="1800" dirty="0"/>
              <a:t> </a:t>
            </a:r>
            <a:r>
              <a:rPr lang="en-US" sz="1800" dirty="0" err="1"/>
              <a:t>ehitise</a:t>
            </a:r>
            <a:r>
              <a:rPr lang="en-US" sz="1800" dirty="0"/>
              <a:t> Maardu </a:t>
            </a:r>
            <a:r>
              <a:rPr lang="en-US" sz="1800" dirty="0" err="1"/>
              <a:t>linnale</a:t>
            </a:r>
            <a:r>
              <a:rPr lang="en-US" sz="1800" dirty="0"/>
              <a:t> </a:t>
            </a:r>
            <a:r>
              <a:rPr lang="en-US" sz="1800" dirty="0" err="1"/>
              <a:t>üle</a:t>
            </a:r>
            <a:r>
              <a:rPr lang="en-US" sz="1800" dirty="0"/>
              <a:t> </a:t>
            </a:r>
            <a:r>
              <a:rPr lang="en-US" sz="1800" dirty="0" err="1"/>
              <a:t>andmine</a:t>
            </a:r>
            <a:r>
              <a:rPr lang="en-US" sz="1800" dirty="0"/>
              <a:t>. </a:t>
            </a:r>
            <a:endParaRPr lang="et-EE" sz="1800" dirty="0" smtClean="0"/>
          </a:p>
          <a:p>
            <a:pPr marL="0" indent="0">
              <a:buNone/>
            </a:pPr>
            <a:endParaRPr lang="et-EE" sz="1800" dirty="0" smtClean="0"/>
          </a:p>
          <a:p>
            <a:r>
              <a:rPr lang="en-US" sz="1800" dirty="0"/>
              <a:t>Lasteaed </a:t>
            </a:r>
            <a:r>
              <a:rPr lang="en-US" sz="1800" dirty="0" err="1"/>
              <a:t>alustab</a:t>
            </a:r>
            <a:r>
              <a:rPr lang="en-US" sz="1800" dirty="0"/>
              <a:t> </a:t>
            </a:r>
            <a:r>
              <a:rPr lang="en-US" sz="1800" dirty="0" err="1"/>
              <a:t>õppetööd</a:t>
            </a:r>
            <a:r>
              <a:rPr lang="en-US" sz="1800" dirty="0"/>
              <a:t> </a:t>
            </a:r>
            <a:r>
              <a:rPr lang="en-US" sz="1800" dirty="0" err="1"/>
              <a:t>neljarühmalisena</a:t>
            </a:r>
            <a:r>
              <a:rPr lang="en-US" sz="1800" dirty="0"/>
              <a:t>, </a:t>
            </a:r>
            <a:r>
              <a:rPr lang="en-US" sz="1800" dirty="0" err="1"/>
              <a:t>kokku</a:t>
            </a:r>
            <a:r>
              <a:rPr lang="en-US" sz="1800" dirty="0"/>
              <a:t> 80 </a:t>
            </a:r>
            <a:r>
              <a:rPr lang="en-US" sz="1800" dirty="0" err="1"/>
              <a:t>lapsega</a:t>
            </a:r>
            <a:r>
              <a:rPr lang="en-US" sz="1800" dirty="0"/>
              <a:t>. </a:t>
            </a:r>
            <a:r>
              <a:rPr lang="en-US" sz="1800" dirty="0" err="1"/>
              <a:t>Õppeasutuses</a:t>
            </a:r>
            <a:r>
              <a:rPr lang="en-US" sz="1800" dirty="0"/>
              <a:t> </a:t>
            </a:r>
            <a:r>
              <a:rPr lang="en-US" sz="1800" dirty="0" err="1"/>
              <a:t>alustab</a:t>
            </a:r>
            <a:r>
              <a:rPr lang="en-US" sz="1800" dirty="0"/>
              <a:t> </a:t>
            </a:r>
            <a:r>
              <a:rPr lang="en-US" sz="1800" dirty="0" err="1"/>
              <a:t>tööd</a:t>
            </a:r>
            <a:r>
              <a:rPr lang="en-US" sz="1800" dirty="0"/>
              <a:t> 8 </a:t>
            </a:r>
            <a:r>
              <a:rPr lang="en-US" sz="1800" dirty="0" err="1"/>
              <a:t>lasteaiaõpetajat</a:t>
            </a:r>
            <a:r>
              <a:rPr lang="en-US" sz="1800" dirty="0"/>
              <a:t>, </a:t>
            </a:r>
            <a:r>
              <a:rPr lang="en-US" sz="1800" dirty="0" err="1"/>
              <a:t>muusikaõpetaja</a:t>
            </a:r>
            <a:r>
              <a:rPr lang="en-US" sz="1800" dirty="0"/>
              <a:t> ja 4 </a:t>
            </a:r>
            <a:r>
              <a:rPr lang="en-US" sz="1800" dirty="0" err="1"/>
              <a:t>õpetaja</a:t>
            </a:r>
            <a:r>
              <a:rPr lang="en-US" sz="1800" dirty="0"/>
              <a:t> </a:t>
            </a:r>
            <a:r>
              <a:rPr lang="en-US" sz="1800" dirty="0" err="1"/>
              <a:t>abi</a:t>
            </a:r>
            <a:r>
              <a:rPr lang="en-US" sz="1800" dirty="0"/>
              <a:t>. </a:t>
            </a:r>
            <a:r>
              <a:rPr lang="en-US" sz="1800" dirty="0" err="1"/>
              <a:t>Lisaks</a:t>
            </a:r>
            <a:r>
              <a:rPr lang="en-US" sz="1800" dirty="0"/>
              <a:t> </a:t>
            </a:r>
            <a:r>
              <a:rPr lang="en-US" sz="1800" dirty="0" err="1"/>
              <a:t>neile</a:t>
            </a:r>
            <a:r>
              <a:rPr lang="en-US" sz="1800" dirty="0"/>
              <a:t> </a:t>
            </a:r>
            <a:r>
              <a:rPr lang="en-US" sz="1800" dirty="0" err="1"/>
              <a:t>töötavad</a:t>
            </a:r>
            <a:r>
              <a:rPr lang="en-US" sz="1800" dirty="0"/>
              <a:t> </a:t>
            </a:r>
            <a:r>
              <a:rPr lang="en-US" sz="1800" dirty="0" err="1"/>
              <a:t>lasteaias</a:t>
            </a:r>
            <a:r>
              <a:rPr lang="en-US" sz="1800" dirty="0"/>
              <a:t> </a:t>
            </a:r>
            <a:r>
              <a:rPr lang="en-US" sz="1800" dirty="0" err="1" smtClean="0"/>
              <a:t>direktor</a:t>
            </a:r>
            <a:r>
              <a:rPr lang="et-EE" sz="1800" dirty="0" smtClean="0"/>
              <a:t>-õppealajuhataja</a:t>
            </a:r>
            <a:r>
              <a:rPr lang="en-US" sz="1800" dirty="0" smtClean="0"/>
              <a:t>, </a:t>
            </a:r>
            <a:r>
              <a:rPr lang="en-US" sz="1800" dirty="0" err="1"/>
              <a:t>majandusjuhataja</a:t>
            </a:r>
            <a:r>
              <a:rPr lang="en-US" sz="1800" dirty="0"/>
              <a:t>, </a:t>
            </a:r>
            <a:r>
              <a:rPr lang="en-US" sz="1800" dirty="0" err="1"/>
              <a:t>maja</a:t>
            </a:r>
            <a:r>
              <a:rPr lang="en-US" sz="1800" dirty="0"/>
              <a:t> </a:t>
            </a:r>
            <a:r>
              <a:rPr lang="en-US" sz="1800" dirty="0" err="1"/>
              <a:t>perenaine</a:t>
            </a:r>
            <a:r>
              <a:rPr lang="en-US" sz="1800" dirty="0"/>
              <a:t> ja </a:t>
            </a:r>
            <a:r>
              <a:rPr lang="en-US" sz="1800" dirty="0" err="1"/>
              <a:t>haldusspetsialist</a:t>
            </a:r>
            <a:r>
              <a:rPr lang="en-US" sz="1800" dirty="0" smtClean="0"/>
              <a:t>.</a:t>
            </a:r>
            <a:endParaRPr lang="et-EE" sz="1800" dirty="0" smtClean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826265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Koolid </a:t>
            </a:r>
          </a:p>
        </p:txBody>
      </p:sp>
    </p:spTree>
    <p:extLst>
      <p:ext uri="{BB962C8B-B14F-4D97-AF65-F5344CB8AC3E}">
        <p14:creationId xmlns:p14="http://schemas.microsoft.com/office/powerpoint/2010/main" val="26646516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Õpilaste arv</a:t>
            </a:r>
          </a:p>
        </p:txBody>
      </p:sp>
      <p:graphicFrame>
        <p:nvGraphicFramePr>
          <p:cNvPr id="6" name="Tabel 5">
            <a:extLst>
              <a:ext uri="{FF2B5EF4-FFF2-40B4-BE49-F238E27FC236}">
                <a16:creationId xmlns="" xmlns:a16="http://schemas.microsoft.com/office/drawing/2014/main" id="{660D9C1B-A720-4764-AB24-638722516E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876579"/>
              </p:ext>
            </p:extLst>
          </p:nvPr>
        </p:nvGraphicFramePr>
        <p:xfrm>
          <a:off x="268448" y="1963024"/>
          <a:ext cx="11711032" cy="4293072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3574588">
                  <a:extLst>
                    <a:ext uri="{9D8B030D-6E8A-4147-A177-3AD203B41FA5}">
                      <a16:colId xmlns="" xmlns:a16="http://schemas.microsoft.com/office/drawing/2014/main" val="1877337127"/>
                    </a:ext>
                  </a:extLst>
                </a:gridCol>
                <a:gridCol w="2004091">
                  <a:extLst>
                    <a:ext uri="{9D8B030D-6E8A-4147-A177-3AD203B41FA5}">
                      <a16:colId xmlns="" xmlns:a16="http://schemas.microsoft.com/office/drawing/2014/main" val="2149215343"/>
                    </a:ext>
                  </a:extLst>
                </a:gridCol>
                <a:gridCol w="1996579">
                  <a:extLst>
                    <a:ext uri="{9D8B030D-6E8A-4147-A177-3AD203B41FA5}">
                      <a16:colId xmlns="" xmlns:a16="http://schemas.microsoft.com/office/drawing/2014/main" val="1375756379"/>
                    </a:ext>
                  </a:extLst>
                </a:gridCol>
                <a:gridCol w="2499920">
                  <a:extLst>
                    <a:ext uri="{9D8B030D-6E8A-4147-A177-3AD203B41FA5}">
                      <a16:colId xmlns="" xmlns:a16="http://schemas.microsoft.com/office/drawing/2014/main" val="577403102"/>
                    </a:ext>
                  </a:extLst>
                </a:gridCol>
                <a:gridCol w="1635854">
                  <a:extLst>
                    <a:ext uri="{9D8B030D-6E8A-4147-A177-3AD203B41FA5}">
                      <a16:colId xmlns="" xmlns:a16="http://schemas.microsoft.com/office/drawing/2014/main" val="3665651849"/>
                    </a:ext>
                  </a:extLst>
                </a:gridCol>
              </a:tblGrid>
              <a:tr h="93659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</a:rPr>
                        <a:t> </a:t>
                      </a:r>
                      <a:endParaRPr lang="et-E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Maardu Põhikool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Kallavere Keskkool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>
                          <a:effectLst/>
                        </a:rPr>
                        <a:t>Maardu Gümnaasium</a:t>
                      </a:r>
                      <a:endParaRPr lang="et-EE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Kokku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055002274"/>
                  </a:ext>
                </a:extLst>
              </a:tr>
              <a:tr h="699832">
                <a:tc gridSpan="4"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Õpilaste arv </a:t>
                      </a:r>
                      <a:r>
                        <a:rPr lang="et-EE" sz="2000" dirty="0" smtClean="0">
                          <a:effectLst/>
                        </a:rPr>
                        <a:t>2017/2018. </a:t>
                      </a:r>
                      <a:r>
                        <a:rPr lang="et-EE" sz="2000" dirty="0">
                          <a:effectLst/>
                        </a:rPr>
                        <a:t>õa seisuga </a:t>
                      </a:r>
                      <a:r>
                        <a:rPr lang="et-EE" sz="2000" dirty="0" smtClean="0">
                          <a:effectLst/>
                        </a:rPr>
                        <a:t>10.11.2017 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 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981117906"/>
                  </a:ext>
                </a:extLst>
              </a:tr>
              <a:tr h="22631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Statsionaarne õpe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 smtClean="0">
                          <a:effectLst/>
                        </a:rPr>
                        <a:t>371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 smtClean="0">
                          <a:effectLst/>
                        </a:rPr>
                        <a:t>211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 smtClean="0">
                          <a:effectLst/>
                        </a:rPr>
                        <a:t>726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1" dirty="0" smtClean="0">
                          <a:effectLst/>
                        </a:rPr>
                        <a:t>1308</a:t>
                      </a:r>
                      <a:endParaRPr lang="et-E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830715160"/>
                  </a:ext>
                </a:extLst>
              </a:tr>
              <a:tr h="22631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Mittestatsionaarne õpe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    -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     -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 smtClean="0">
                          <a:effectLst/>
                        </a:rPr>
                        <a:t>   89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1" dirty="0" smtClean="0">
                          <a:effectLst/>
                        </a:rPr>
                        <a:t>    89</a:t>
                      </a:r>
                      <a:endParaRPr lang="et-E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51714034"/>
                  </a:ext>
                </a:extLst>
              </a:tr>
              <a:tr h="22631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 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 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 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 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1" dirty="0" smtClean="0">
                          <a:effectLst/>
                        </a:rPr>
                        <a:t>1397</a:t>
                      </a:r>
                      <a:endParaRPr lang="et-E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18104603"/>
                  </a:ext>
                </a:extLst>
              </a:tr>
              <a:tr h="699832">
                <a:tc gridSpan="4"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Õpilaste arv </a:t>
                      </a:r>
                      <a:r>
                        <a:rPr lang="et-EE" sz="2000" dirty="0" smtClean="0">
                          <a:effectLst/>
                        </a:rPr>
                        <a:t>2018/2019. </a:t>
                      </a:r>
                      <a:r>
                        <a:rPr lang="et-EE" sz="2000" dirty="0">
                          <a:effectLst/>
                        </a:rPr>
                        <a:t>õa seisuga </a:t>
                      </a:r>
                      <a:r>
                        <a:rPr lang="et-EE" sz="2000" dirty="0" smtClean="0">
                          <a:effectLst/>
                        </a:rPr>
                        <a:t>05.09.2018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1">
                          <a:effectLst/>
                        </a:rPr>
                        <a:t> </a:t>
                      </a:r>
                      <a:endParaRPr lang="et-EE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51088959"/>
                  </a:ext>
                </a:extLst>
              </a:tr>
              <a:tr h="22631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Statsionaarne õpe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 smtClean="0">
                          <a:effectLst/>
                        </a:rPr>
                        <a:t>379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 smtClean="0">
                          <a:effectLst/>
                        </a:rPr>
                        <a:t>223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 smtClean="0">
                          <a:effectLst/>
                        </a:rPr>
                        <a:t>742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1" dirty="0" smtClean="0">
                          <a:effectLst/>
                        </a:rPr>
                        <a:t>1344</a:t>
                      </a:r>
                      <a:endParaRPr lang="et-E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220632045"/>
                  </a:ext>
                </a:extLst>
              </a:tr>
              <a:tr h="257348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Mittestatsionaarne õpe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   -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     -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 smtClean="0">
                          <a:effectLst/>
                        </a:rPr>
                        <a:t>  74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1" dirty="0" smtClean="0">
                          <a:effectLst/>
                        </a:rPr>
                        <a:t>    74</a:t>
                      </a:r>
                      <a:endParaRPr lang="et-E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35149643"/>
                  </a:ext>
                </a:extLst>
              </a:tr>
              <a:tr h="257348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 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 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 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 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1" dirty="0" smtClean="0">
                          <a:effectLst/>
                        </a:rPr>
                        <a:t>1418</a:t>
                      </a:r>
                      <a:endParaRPr lang="et-E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416126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59949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Õpilaste arv </a:t>
            </a:r>
            <a:r>
              <a:rPr lang="et-EE" dirty="0" err="1"/>
              <a:t>klassiti</a:t>
            </a:r>
            <a:endParaRPr lang="et-EE" dirty="0"/>
          </a:p>
        </p:txBody>
      </p:sp>
      <p:graphicFrame>
        <p:nvGraphicFramePr>
          <p:cNvPr id="6" name="Tabel 5">
            <a:extLst>
              <a:ext uri="{FF2B5EF4-FFF2-40B4-BE49-F238E27FC236}">
                <a16:creationId xmlns="" xmlns:a16="http://schemas.microsoft.com/office/drawing/2014/main" id="{382DF5B0-1CD5-49E2-90F2-66F08C85D6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347346"/>
              </p:ext>
            </p:extLst>
          </p:nvPr>
        </p:nvGraphicFramePr>
        <p:xfrm>
          <a:off x="486561" y="1325460"/>
          <a:ext cx="11132194" cy="4527938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946461">
                  <a:extLst>
                    <a:ext uri="{9D8B030D-6E8A-4147-A177-3AD203B41FA5}">
                      <a16:colId xmlns="" xmlns:a16="http://schemas.microsoft.com/office/drawing/2014/main" val="3407019438"/>
                    </a:ext>
                  </a:extLst>
                </a:gridCol>
                <a:gridCol w="1273217">
                  <a:extLst>
                    <a:ext uri="{9D8B030D-6E8A-4147-A177-3AD203B41FA5}">
                      <a16:colId xmlns="" xmlns:a16="http://schemas.microsoft.com/office/drawing/2014/main" val="1982634190"/>
                    </a:ext>
                  </a:extLst>
                </a:gridCol>
                <a:gridCol w="1273217">
                  <a:extLst>
                    <a:ext uri="{9D8B030D-6E8A-4147-A177-3AD203B41FA5}">
                      <a16:colId xmlns="" xmlns:a16="http://schemas.microsoft.com/office/drawing/2014/main" val="4107613650"/>
                    </a:ext>
                  </a:extLst>
                </a:gridCol>
                <a:gridCol w="1273217">
                  <a:extLst>
                    <a:ext uri="{9D8B030D-6E8A-4147-A177-3AD203B41FA5}">
                      <a16:colId xmlns="" xmlns:a16="http://schemas.microsoft.com/office/drawing/2014/main" val="945378511"/>
                    </a:ext>
                  </a:extLst>
                </a:gridCol>
                <a:gridCol w="1177815">
                  <a:extLst>
                    <a:ext uri="{9D8B030D-6E8A-4147-A177-3AD203B41FA5}">
                      <a16:colId xmlns="" xmlns:a16="http://schemas.microsoft.com/office/drawing/2014/main" val="1168348363"/>
                    </a:ext>
                  </a:extLst>
                </a:gridCol>
                <a:gridCol w="1368616">
                  <a:extLst>
                    <a:ext uri="{9D8B030D-6E8A-4147-A177-3AD203B41FA5}">
                      <a16:colId xmlns="" xmlns:a16="http://schemas.microsoft.com/office/drawing/2014/main" val="7775727"/>
                    </a:ext>
                  </a:extLst>
                </a:gridCol>
                <a:gridCol w="1273217">
                  <a:extLst>
                    <a:ext uri="{9D8B030D-6E8A-4147-A177-3AD203B41FA5}">
                      <a16:colId xmlns="" xmlns:a16="http://schemas.microsoft.com/office/drawing/2014/main" val="3812003965"/>
                    </a:ext>
                  </a:extLst>
                </a:gridCol>
                <a:gridCol w="1273217">
                  <a:extLst>
                    <a:ext uri="{9D8B030D-6E8A-4147-A177-3AD203B41FA5}">
                      <a16:colId xmlns="" xmlns:a16="http://schemas.microsoft.com/office/drawing/2014/main" val="3794163251"/>
                    </a:ext>
                  </a:extLst>
                </a:gridCol>
                <a:gridCol w="1273217">
                  <a:extLst>
                    <a:ext uri="{9D8B030D-6E8A-4147-A177-3AD203B41FA5}">
                      <a16:colId xmlns="" xmlns:a16="http://schemas.microsoft.com/office/drawing/2014/main" val="2710289723"/>
                    </a:ext>
                  </a:extLst>
                </a:gridCol>
              </a:tblGrid>
              <a:tr h="2572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</a:rPr>
                        <a:t> </a:t>
                      </a:r>
                      <a:endParaRPr lang="et-E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200">
                          <a:effectLst/>
                        </a:rPr>
                        <a:t>Maardu Põhikool</a:t>
                      </a:r>
                      <a:endParaRPr lang="et-EE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200">
                          <a:effectLst/>
                        </a:rPr>
                        <a:t>Kallavere Keskkool</a:t>
                      </a:r>
                      <a:endParaRPr lang="et-EE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200">
                          <a:effectLst/>
                        </a:rPr>
                        <a:t>Maardu Gümnaasium</a:t>
                      </a:r>
                      <a:endParaRPr lang="et-EE" sz="3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200" dirty="0">
                          <a:effectLst/>
                        </a:rPr>
                        <a:t>Kokku</a:t>
                      </a:r>
                      <a:endParaRPr lang="et-EE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10408305"/>
                  </a:ext>
                </a:extLst>
              </a:tr>
              <a:tr h="6172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</a:rPr>
                        <a:t> </a:t>
                      </a:r>
                      <a:endParaRPr lang="et-E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2017/2018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2018/2019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2017/2018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2018/2019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2017/2018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2018/2019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2017/2018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2018/2019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027684565"/>
                  </a:ext>
                </a:extLst>
              </a:tr>
              <a:tr h="3016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</a:rPr>
                        <a:t>I klass</a:t>
                      </a:r>
                      <a:endParaRPr lang="et-E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30+2 (TTK)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      38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32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23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7</a:t>
                      </a:r>
                      <a:r>
                        <a:rPr lang="et-EE" sz="1800" dirty="0" smtClean="0">
                          <a:effectLst/>
                        </a:rPr>
                        <a:t>9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95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b="1" smtClean="0">
                          <a:effectLst/>
                        </a:rPr>
                        <a:t>143</a:t>
                      </a:r>
                      <a:endParaRPr lang="et-EE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b="1" dirty="0" smtClean="0">
                          <a:effectLst/>
                        </a:rPr>
                        <a:t>156</a:t>
                      </a:r>
                      <a:endParaRPr lang="et-EE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05262162"/>
                  </a:ext>
                </a:extLst>
              </a:tr>
              <a:tr h="3016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</a:rPr>
                        <a:t>IX klass</a:t>
                      </a:r>
                      <a:endParaRPr lang="et-E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36+2 (TTK)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45 + 4 </a:t>
                      </a:r>
                      <a:r>
                        <a:rPr lang="et-EE" sz="1800" dirty="0">
                          <a:effectLst/>
                        </a:rPr>
                        <a:t>(TTK)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12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18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75(6</a:t>
                      </a:r>
                      <a:r>
                        <a:rPr lang="et-EE" sz="1800" dirty="0" smtClean="0">
                          <a:effectLst/>
                        </a:rPr>
                        <a:t>9</a:t>
                      </a:r>
                      <a:r>
                        <a:rPr lang="ru-RU" sz="1800" dirty="0" smtClean="0">
                          <a:effectLst/>
                        </a:rPr>
                        <a:t>+</a:t>
                      </a:r>
                      <a:r>
                        <a:rPr lang="et-EE" sz="1800" dirty="0" smtClean="0">
                          <a:effectLst/>
                        </a:rPr>
                        <a:t>6</a:t>
                      </a:r>
                      <a:r>
                        <a:rPr lang="ru-RU" sz="1800" dirty="0" smtClean="0">
                          <a:effectLst/>
                        </a:rPr>
                        <a:t>)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7</a:t>
                      </a:r>
                      <a:r>
                        <a:rPr lang="et-EE" sz="1800" dirty="0" smtClean="0">
                          <a:effectLst/>
                        </a:rPr>
                        <a:t>3</a:t>
                      </a:r>
                      <a:r>
                        <a:rPr lang="ru-RU" sz="1800" dirty="0" smtClean="0">
                          <a:effectLst/>
                        </a:rPr>
                        <a:t>(6</a:t>
                      </a:r>
                      <a:r>
                        <a:rPr lang="et-EE" sz="1800" dirty="0" smtClean="0">
                          <a:effectLst/>
                        </a:rPr>
                        <a:t>1</a:t>
                      </a:r>
                      <a:r>
                        <a:rPr lang="ru-RU" sz="1800" dirty="0" smtClean="0">
                          <a:effectLst/>
                        </a:rPr>
                        <a:t>+</a:t>
                      </a:r>
                      <a:r>
                        <a:rPr lang="et-EE" sz="1800" dirty="0" smtClean="0">
                          <a:effectLst/>
                        </a:rPr>
                        <a:t>12</a:t>
                      </a:r>
                      <a:r>
                        <a:rPr lang="ru-RU" sz="1800" dirty="0" smtClean="0">
                          <a:effectLst/>
                        </a:rPr>
                        <a:t>)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119 + 6*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140+18*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51417443"/>
                  </a:ext>
                </a:extLst>
              </a:tr>
              <a:tr h="514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</a:rPr>
                        <a:t>Kokku </a:t>
                      </a:r>
                      <a:endParaRPr lang="et-EE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</a:rPr>
                        <a:t> </a:t>
                      </a:r>
                      <a:endParaRPr lang="et-E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 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 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 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 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125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158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801796610"/>
                  </a:ext>
                </a:extLst>
              </a:tr>
              <a:tr h="589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</a:rPr>
                        <a:t>X klass</a:t>
                      </a:r>
                      <a:endParaRPr lang="et-E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 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 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11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10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53</a:t>
                      </a:r>
                      <a:r>
                        <a:rPr lang="ru-RU" sz="1800" dirty="0" smtClean="0">
                          <a:effectLst/>
                        </a:rPr>
                        <a:t>(</a:t>
                      </a:r>
                      <a:r>
                        <a:rPr lang="et-EE" sz="1800" dirty="0" smtClean="0">
                          <a:effectLst/>
                        </a:rPr>
                        <a:t>29</a:t>
                      </a:r>
                      <a:r>
                        <a:rPr lang="ru-RU" sz="1800" dirty="0" smtClean="0">
                          <a:effectLst/>
                        </a:rPr>
                        <a:t>+</a:t>
                      </a:r>
                      <a:r>
                        <a:rPr lang="et-EE" sz="1800" dirty="0" smtClean="0">
                          <a:effectLst/>
                        </a:rPr>
                        <a:t>25)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44</a:t>
                      </a:r>
                      <a:r>
                        <a:rPr lang="ru-RU" sz="1800" dirty="0" smtClean="0">
                          <a:effectLst/>
                        </a:rPr>
                        <a:t>(3</a:t>
                      </a:r>
                      <a:r>
                        <a:rPr lang="et-EE" sz="1800" dirty="0" smtClean="0">
                          <a:effectLst/>
                        </a:rPr>
                        <a:t>0</a:t>
                      </a:r>
                      <a:r>
                        <a:rPr lang="ru-RU" sz="1800" dirty="0" smtClean="0">
                          <a:effectLst/>
                        </a:rPr>
                        <a:t>+</a:t>
                      </a:r>
                      <a:r>
                        <a:rPr lang="et-EE" sz="1800" dirty="0" smtClean="0">
                          <a:effectLst/>
                        </a:rPr>
                        <a:t>14)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39+25*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40+14*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515700296"/>
                  </a:ext>
                </a:extLst>
              </a:tr>
              <a:tr h="3438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</a:rPr>
                        <a:t>Kokku</a:t>
                      </a:r>
                      <a:endParaRPr lang="et-E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 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 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 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 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 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 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64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5</a:t>
                      </a:r>
                      <a:r>
                        <a:rPr lang="et-EE" sz="1800" dirty="0" smtClean="0">
                          <a:effectLst/>
                        </a:rPr>
                        <a:t>4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3259993"/>
                  </a:ext>
                </a:extLst>
              </a:tr>
              <a:tr h="3016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</a:rPr>
                        <a:t>XII klass</a:t>
                      </a:r>
                      <a:endParaRPr lang="et-E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 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 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8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9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57</a:t>
                      </a:r>
                      <a:r>
                        <a:rPr lang="ru-RU" sz="1800">
                          <a:effectLst/>
                        </a:rPr>
                        <a:t>(27+</a:t>
                      </a:r>
                      <a:r>
                        <a:rPr lang="et-EE" sz="1800">
                          <a:effectLst/>
                        </a:rPr>
                        <a:t>30)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43</a:t>
                      </a:r>
                      <a:r>
                        <a:rPr lang="ru-RU" sz="1800" dirty="0" smtClean="0">
                          <a:effectLst/>
                        </a:rPr>
                        <a:t>(</a:t>
                      </a:r>
                      <a:r>
                        <a:rPr lang="et-EE" sz="1800" dirty="0" smtClean="0">
                          <a:effectLst/>
                        </a:rPr>
                        <a:t>18</a:t>
                      </a:r>
                      <a:r>
                        <a:rPr lang="ru-RU" sz="1800" dirty="0" smtClean="0">
                          <a:effectLst/>
                        </a:rPr>
                        <a:t>+</a:t>
                      </a:r>
                      <a:r>
                        <a:rPr lang="et-EE" sz="1800" dirty="0" smtClean="0">
                          <a:effectLst/>
                        </a:rPr>
                        <a:t>25)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35+30*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27+25*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256794004"/>
                  </a:ext>
                </a:extLst>
              </a:tr>
              <a:tr h="514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</a:rPr>
                        <a:t>Kokku </a:t>
                      </a:r>
                      <a:endParaRPr lang="et-EE" sz="1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</a:rPr>
                        <a:t> </a:t>
                      </a:r>
                      <a:endParaRPr lang="et-E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 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 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 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 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 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 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65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52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591401498"/>
                  </a:ext>
                </a:extLst>
              </a:tr>
            </a:tbl>
          </a:graphicData>
        </a:graphic>
      </p:graphicFrame>
      <p:sp>
        <p:nvSpPr>
          <p:cNvPr id="9" name="Rectangle 1">
            <a:extLst>
              <a:ext uri="{FF2B5EF4-FFF2-40B4-BE49-F238E27FC236}">
                <a16:creationId xmlns="" xmlns:a16="http://schemas.microsoft.com/office/drawing/2014/main" id="{D68BA77F-AABA-4C77-B1B7-F9B495041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29268" y="6404463"/>
            <a:ext cx="3044618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t-EE" altLang="et-EE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m</a:t>
            </a:r>
            <a:r>
              <a:rPr kumimoji="0" lang="et-EE" altLang="et-EE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ä</a:t>
            </a:r>
            <a:r>
              <a:rPr kumimoji="0" lang="et-EE" altLang="et-EE" sz="1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rgitud mittestatsionaarne õpe</a:t>
            </a:r>
            <a:endParaRPr kumimoji="0" lang="et-EE" altLang="et-EE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altLang="et-E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0105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 Hariduslike erivajadustega õpilaste arv </a:t>
            </a:r>
            <a:r>
              <a:rPr lang="ru-RU" dirty="0">
                <a:latin typeface="Times New Roman"/>
                <a:ea typeface="Calibri"/>
                <a:cs typeface="Times New Roman"/>
              </a:rPr>
              <a:t/>
            </a:r>
            <a:br>
              <a:rPr lang="ru-RU" dirty="0">
                <a:latin typeface="Times New Roman"/>
                <a:ea typeface="Calibri"/>
                <a:cs typeface="Times New Roman"/>
              </a:rPr>
            </a:br>
            <a:endParaRPr lang="et-EE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="" xmlns:a16="http://schemas.microsoft.com/office/drawing/2014/main" id="{5E030DBE-C3C5-4EDE-8F00-926AA0F98D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537962"/>
              </p:ext>
            </p:extLst>
          </p:nvPr>
        </p:nvGraphicFramePr>
        <p:xfrm>
          <a:off x="192947" y="1459684"/>
          <a:ext cx="11752974" cy="5104903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481970">
                  <a:extLst>
                    <a:ext uri="{9D8B030D-6E8A-4147-A177-3AD203B41FA5}">
                      <a16:colId xmlns="" xmlns:a16="http://schemas.microsoft.com/office/drawing/2014/main" val="249678222"/>
                    </a:ext>
                  </a:extLst>
                </a:gridCol>
                <a:gridCol w="1076672">
                  <a:extLst>
                    <a:ext uri="{9D8B030D-6E8A-4147-A177-3AD203B41FA5}">
                      <a16:colId xmlns="" xmlns:a16="http://schemas.microsoft.com/office/drawing/2014/main" val="2896044174"/>
                    </a:ext>
                  </a:extLst>
                </a:gridCol>
                <a:gridCol w="1090569">
                  <a:extLst>
                    <a:ext uri="{9D8B030D-6E8A-4147-A177-3AD203B41FA5}">
                      <a16:colId xmlns="" xmlns:a16="http://schemas.microsoft.com/office/drawing/2014/main" val="3382857942"/>
                    </a:ext>
                  </a:extLst>
                </a:gridCol>
                <a:gridCol w="1300293">
                  <a:extLst>
                    <a:ext uri="{9D8B030D-6E8A-4147-A177-3AD203B41FA5}">
                      <a16:colId xmlns="" xmlns:a16="http://schemas.microsoft.com/office/drawing/2014/main" val="1657793448"/>
                    </a:ext>
                  </a:extLst>
                </a:gridCol>
                <a:gridCol w="1140903">
                  <a:extLst>
                    <a:ext uri="{9D8B030D-6E8A-4147-A177-3AD203B41FA5}">
                      <a16:colId xmlns="" xmlns:a16="http://schemas.microsoft.com/office/drawing/2014/main" val="3473501398"/>
                    </a:ext>
                  </a:extLst>
                </a:gridCol>
                <a:gridCol w="1166070">
                  <a:extLst>
                    <a:ext uri="{9D8B030D-6E8A-4147-A177-3AD203B41FA5}">
                      <a16:colId xmlns="" xmlns:a16="http://schemas.microsoft.com/office/drawing/2014/main" val="355438651"/>
                    </a:ext>
                  </a:extLst>
                </a:gridCol>
                <a:gridCol w="1644242">
                  <a:extLst>
                    <a:ext uri="{9D8B030D-6E8A-4147-A177-3AD203B41FA5}">
                      <a16:colId xmlns="" xmlns:a16="http://schemas.microsoft.com/office/drawing/2014/main" val="2101305411"/>
                    </a:ext>
                  </a:extLst>
                </a:gridCol>
                <a:gridCol w="1258349">
                  <a:extLst>
                    <a:ext uri="{9D8B030D-6E8A-4147-A177-3AD203B41FA5}">
                      <a16:colId xmlns="" xmlns:a16="http://schemas.microsoft.com/office/drawing/2014/main" val="3752037895"/>
                    </a:ext>
                  </a:extLst>
                </a:gridCol>
                <a:gridCol w="1593906">
                  <a:extLst>
                    <a:ext uri="{9D8B030D-6E8A-4147-A177-3AD203B41FA5}">
                      <a16:colId xmlns="" xmlns:a16="http://schemas.microsoft.com/office/drawing/2014/main" val="465919826"/>
                    </a:ext>
                  </a:extLst>
                </a:gridCol>
              </a:tblGrid>
              <a:tr h="7250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</a:rPr>
                        <a:t> </a:t>
                      </a:r>
                      <a:endParaRPr lang="et-E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dirty="0">
                          <a:effectLst/>
                        </a:rPr>
                        <a:t>Maardu Põhikool</a:t>
                      </a:r>
                      <a:endParaRPr lang="et-EE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>
                          <a:effectLst/>
                        </a:rPr>
                        <a:t>Kallavere Keskkool</a:t>
                      </a:r>
                      <a:endParaRPr lang="et-EE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>
                          <a:effectLst/>
                        </a:rPr>
                        <a:t>Maardu Gümnaasium</a:t>
                      </a:r>
                      <a:endParaRPr lang="et-EE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dirty="0">
                          <a:effectLst/>
                        </a:rPr>
                        <a:t>Kokku</a:t>
                      </a:r>
                      <a:endParaRPr lang="et-EE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06589765"/>
                  </a:ext>
                </a:extLst>
              </a:tr>
              <a:tr h="7250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</a:rPr>
                        <a:t> </a:t>
                      </a:r>
                      <a:endParaRPr lang="et-E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2017/18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 smtClean="0">
                          <a:effectLst/>
                        </a:rPr>
                        <a:t>2018/19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2017/18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 smtClean="0">
                          <a:effectLst/>
                        </a:rPr>
                        <a:t>2018/19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2017/18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 smtClean="0">
                          <a:effectLst/>
                        </a:rPr>
                        <a:t>2018/19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2017/18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 smtClean="0">
                          <a:effectLst/>
                        </a:rPr>
                        <a:t>2018/19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433426203"/>
                  </a:ext>
                </a:extLst>
              </a:tr>
              <a:tr h="354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</a:rPr>
                        <a:t>Koduõpe</a:t>
                      </a:r>
                      <a:endParaRPr lang="et-E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2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2</a:t>
                      </a:r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 smtClean="0">
                          <a:effectLst/>
                        </a:rPr>
                        <a:t>1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2</a:t>
                      </a:r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 smtClean="0">
                          <a:effectLst/>
                        </a:rPr>
                        <a:t>3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4</a:t>
                      </a:r>
                      <a:endParaRPr lang="en-US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0992685"/>
                  </a:ext>
                </a:extLst>
              </a:tr>
              <a:tr h="354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</a:rPr>
                        <a:t>Õpiabi</a:t>
                      </a:r>
                      <a:endParaRPr lang="et-E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23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36</a:t>
                      </a:r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60</a:t>
                      </a:r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91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134</a:t>
                      </a:r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 smtClean="0">
                          <a:effectLst/>
                        </a:rPr>
                        <a:t>174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170</a:t>
                      </a:r>
                      <a:endParaRPr lang="en-US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330653406"/>
                  </a:ext>
                </a:extLst>
              </a:tr>
              <a:tr h="354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</a:rPr>
                        <a:t>Logopeediline abi</a:t>
                      </a:r>
                      <a:endParaRPr lang="et-E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70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50</a:t>
                      </a:r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53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27</a:t>
                      </a:r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123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77</a:t>
                      </a:r>
                      <a:endParaRPr lang="en-US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339947871"/>
                  </a:ext>
                </a:extLst>
              </a:tr>
              <a:tr h="354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</a:rPr>
                        <a:t>Psühholoogiline abi</a:t>
                      </a:r>
                      <a:endParaRPr lang="et-E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145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145</a:t>
                      </a:r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300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320</a:t>
                      </a:r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445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465</a:t>
                      </a:r>
                      <a:endParaRPr lang="en-US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73649239"/>
                  </a:ext>
                </a:extLst>
              </a:tr>
              <a:tr h="354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</a:rPr>
                        <a:t>Toimetulekuklassid</a:t>
                      </a:r>
                      <a:endParaRPr lang="et-E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10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2(9)</a:t>
                      </a:r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-</a:t>
                      </a:r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10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9</a:t>
                      </a:r>
                      <a:endParaRPr lang="en-US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584970752"/>
                  </a:ext>
                </a:extLst>
              </a:tr>
              <a:tr h="354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</a:rPr>
                        <a:t>Pikapäevarühm</a:t>
                      </a:r>
                      <a:endParaRPr lang="et-E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112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115</a:t>
                      </a:r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66</a:t>
                      </a:r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9/</a:t>
                      </a:r>
                      <a:r>
                        <a:rPr lang="ru-RU" sz="2000" dirty="0">
                          <a:effectLst/>
                        </a:rPr>
                        <a:t>185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10/192</a:t>
                      </a:r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 smtClean="0">
                          <a:effectLst/>
                        </a:rPr>
                        <a:t>366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307</a:t>
                      </a:r>
                      <a:endParaRPr lang="en-US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390541828"/>
                  </a:ext>
                </a:extLst>
              </a:tr>
              <a:tr h="354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</a:rPr>
                        <a:t>Väikeklassid</a:t>
                      </a:r>
                      <a:endParaRPr lang="et-EE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-</a:t>
                      </a:r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</a:rPr>
                        <a:t>6/19</a:t>
                      </a:r>
                      <a:endParaRPr lang="et-EE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5/17</a:t>
                      </a:r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 smtClean="0">
                          <a:effectLst/>
                        </a:rPr>
                        <a:t>25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17</a:t>
                      </a:r>
                      <a:endParaRPr lang="en-US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71359733"/>
                  </a:ext>
                </a:extLst>
              </a:tr>
              <a:tr h="72509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</a:rPr>
                        <a:t>Ühele õpilasele keskendatud klass</a:t>
                      </a:r>
                      <a:endParaRPr lang="et-E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0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1</a:t>
                      </a:r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dirty="0" smtClean="0"/>
                        <a:t>1</a:t>
                      </a:r>
                      <a:endParaRPr lang="en-US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8799345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21044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Personal</a:t>
            </a:r>
          </a:p>
        </p:txBody>
      </p:sp>
      <p:graphicFrame>
        <p:nvGraphicFramePr>
          <p:cNvPr id="6" name="Sisu kohatäide 5">
            <a:extLst>
              <a:ext uri="{FF2B5EF4-FFF2-40B4-BE49-F238E27FC236}">
                <a16:creationId xmlns="" xmlns:a16="http://schemas.microsoft.com/office/drawing/2014/main" id="{41B76178-84B1-43B0-B7B8-75EB6AA4E18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2587937"/>
              </p:ext>
            </p:extLst>
          </p:nvPr>
        </p:nvGraphicFramePr>
        <p:xfrm>
          <a:off x="276838" y="1493240"/>
          <a:ext cx="11568421" cy="5147049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2153324">
                  <a:extLst>
                    <a:ext uri="{9D8B030D-6E8A-4147-A177-3AD203B41FA5}">
                      <a16:colId xmlns="" xmlns:a16="http://schemas.microsoft.com/office/drawing/2014/main" val="1755264946"/>
                    </a:ext>
                  </a:extLst>
                </a:gridCol>
                <a:gridCol w="2405449">
                  <a:extLst>
                    <a:ext uri="{9D8B030D-6E8A-4147-A177-3AD203B41FA5}">
                      <a16:colId xmlns="" xmlns:a16="http://schemas.microsoft.com/office/drawing/2014/main" val="1843144815"/>
                    </a:ext>
                  </a:extLst>
                </a:gridCol>
                <a:gridCol w="2421709">
                  <a:extLst>
                    <a:ext uri="{9D8B030D-6E8A-4147-A177-3AD203B41FA5}">
                      <a16:colId xmlns="" xmlns:a16="http://schemas.microsoft.com/office/drawing/2014/main" val="2202220819"/>
                    </a:ext>
                  </a:extLst>
                </a:gridCol>
                <a:gridCol w="2541021">
                  <a:extLst>
                    <a:ext uri="{9D8B030D-6E8A-4147-A177-3AD203B41FA5}">
                      <a16:colId xmlns="" xmlns:a16="http://schemas.microsoft.com/office/drawing/2014/main" val="1457729751"/>
                    </a:ext>
                  </a:extLst>
                </a:gridCol>
                <a:gridCol w="2046918">
                  <a:extLst>
                    <a:ext uri="{9D8B030D-6E8A-4147-A177-3AD203B41FA5}">
                      <a16:colId xmlns="" xmlns:a16="http://schemas.microsoft.com/office/drawing/2014/main" val="2708578084"/>
                    </a:ext>
                  </a:extLst>
                </a:gridCol>
              </a:tblGrid>
              <a:tr h="6680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</a:rPr>
                        <a:t> </a:t>
                      </a:r>
                      <a:endParaRPr lang="et-EE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400">
                          <a:effectLst/>
                        </a:rPr>
                        <a:t>Maardu Põhikool</a:t>
                      </a:r>
                      <a:endParaRPr lang="et-EE" sz="3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400">
                          <a:effectLst/>
                        </a:rPr>
                        <a:t>Kallavere Keskkool</a:t>
                      </a:r>
                      <a:endParaRPr lang="et-EE" sz="3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400">
                          <a:effectLst/>
                        </a:rPr>
                        <a:t>Maardu Gümnaasium</a:t>
                      </a:r>
                      <a:endParaRPr lang="et-EE" sz="3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400" dirty="0">
                          <a:effectLst/>
                        </a:rPr>
                        <a:t>Kokku</a:t>
                      </a:r>
                      <a:endParaRPr lang="et-EE" sz="3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30527980"/>
                  </a:ext>
                </a:extLst>
              </a:tr>
              <a:tr h="135109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Pedagoogiline personal </a:t>
                      </a:r>
                      <a:r>
                        <a:rPr lang="et-EE" sz="1800" dirty="0" smtClean="0">
                          <a:effectLst/>
                        </a:rPr>
                        <a:t>2017/2018.õa 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39, sh tugispetsialiste 7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24, </a:t>
                      </a:r>
                      <a:r>
                        <a:rPr lang="et-EE" sz="1800" dirty="0">
                          <a:effectLst/>
                        </a:rPr>
                        <a:t>sh</a:t>
                      </a:r>
                    </a:p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tugispetsialiste </a:t>
                      </a:r>
                      <a:r>
                        <a:rPr lang="et-EE" sz="1800" dirty="0" smtClean="0">
                          <a:effectLst/>
                        </a:rPr>
                        <a:t>1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72</a:t>
                      </a:r>
                      <a:r>
                        <a:rPr lang="et-EE" sz="1800">
                          <a:effectLst/>
                        </a:rPr>
                        <a:t>, sh tugispetsialiste 7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135, </a:t>
                      </a:r>
                      <a:r>
                        <a:rPr lang="et-EE" sz="1800" dirty="0">
                          <a:effectLst/>
                        </a:rPr>
                        <a:t>sh tugispetsialiste </a:t>
                      </a:r>
                      <a:r>
                        <a:rPr lang="et-EE" sz="1800" dirty="0" smtClean="0">
                          <a:effectLst/>
                        </a:rPr>
                        <a:t>15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837748064"/>
                  </a:ext>
                </a:extLst>
              </a:tr>
              <a:tr h="66801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Personal kokku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b="0">
                          <a:effectLst/>
                        </a:rPr>
                        <a:t>54 </a:t>
                      </a:r>
                      <a:endParaRPr lang="et-EE" sz="1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b="0" dirty="0" smtClean="0">
                          <a:effectLst/>
                        </a:rPr>
                        <a:t>45</a:t>
                      </a:r>
                      <a:endParaRPr lang="et-EE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</a:rPr>
                        <a:t>115</a:t>
                      </a:r>
                      <a:endParaRPr lang="et-EE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b="0" dirty="0" smtClean="0">
                          <a:effectLst/>
                        </a:rPr>
                        <a:t>214</a:t>
                      </a:r>
                      <a:endParaRPr lang="et-EE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58349635"/>
                  </a:ext>
                </a:extLst>
              </a:tr>
              <a:tr h="135109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Pedagoogiline personal </a:t>
                      </a:r>
                      <a:r>
                        <a:rPr lang="et-EE" sz="1800" dirty="0" smtClean="0">
                          <a:effectLst/>
                        </a:rPr>
                        <a:t>2018/2019.õa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43, </a:t>
                      </a:r>
                      <a:r>
                        <a:rPr lang="et-EE" sz="1800" dirty="0">
                          <a:effectLst/>
                        </a:rPr>
                        <a:t>sh tugispetsialiste </a:t>
                      </a:r>
                      <a:r>
                        <a:rPr lang="et-EE" sz="1800" dirty="0" smtClean="0">
                          <a:effectLst/>
                        </a:rPr>
                        <a:t>6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24, </a:t>
                      </a:r>
                      <a:r>
                        <a:rPr lang="et-EE" sz="1800" dirty="0">
                          <a:effectLst/>
                        </a:rPr>
                        <a:t>sh</a:t>
                      </a:r>
                    </a:p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</a:rPr>
                        <a:t>tugispetsialiste </a:t>
                      </a:r>
                      <a:r>
                        <a:rPr lang="et-EE" sz="1800" dirty="0" smtClean="0">
                          <a:effectLst/>
                        </a:rPr>
                        <a:t>2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</a:rPr>
                        <a:t>7</a:t>
                      </a:r>
                      <a:r>
                        <a:rPr lang="et-EE" sz="1800" dirty="0" smtClean="0">
                          <a:effectLst/>
                        </a:rPr>
                        <a:t>4, </a:t>
                      </a:r>
                      <a:r>
                        <a:rPr lang="et-EE" sz="1800" dirty="0">
                          <a:effectLst/>
                        </a:rPr>
                        <a:t>sh tugispetsialiste </a:t>
                      </a:r>
                      <a:r>
                        <a:rPr lang="et-EE" sz="1800" dirty="0" smtClean="0">
                          <a:effectLst/>
                        </a:rPr>
                        <a:t>6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</a:rPr>
                        <a:t>141, </a:t>
                      </a:r>
                      <a:r>
                        <a:rPr lang="et-EE" sz="1800" dirty="0">
                          <a:effectLst/>
                        </a:rPr>
                        <a:t>sh tugispetsialiste </a:t>
                      </a:r>
                      <a:r>
                        <a:rPr lang="et-EE" sz="1800" dirty="0" smtClean="0">
                          <a:effectLst/>
                        </a:rPr>
                        <a:t>14</a:t>
                      </a:r>
                      <a:endParaRPr lang="et-EE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168338619"/>
                  </a:ext>
                </a:extLst>
              </a:tr>
              <a:tr h="66801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>
                          <a:effectLst/>
                        </a:rPr>
                        <a:t>Personal kokku</a:t>
                      </a:r>
                      <a:endParaRPr lang="et-EE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b="1" dirty="0" smtClean="0">
                          <a:effectLst/>
                        </a:rPr>
                        <a:t>57</a:t>
                      </a:r>
                      <a:endParaRPr lang="et-EE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b="1" dirty="0" smtClean="0">
                          <a:effectLst/>
                        </a:rPr>
                        <a:t>43</a:t>
                      </a:r>
                      <a:endParaRPr lang="et-EE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b="1" dirty="0" smtClean="0">
                          <a:effectLst/>
                        </a:rPr>
                        <a:t>115</a:t>
                      </a:r>
                      <a:endParaRPr lang="et-EE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b="1" dirty="0" smtClean="0">
                          <a:effectLst/>
                        </a:rPr>
                        <a:t>215</a:t>
                      </a:r>
                      <a:endParaRPr lang="et-EE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511443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76979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1321"/>
          </a:xfrm>
        </p:spPr>
        <p:txBody>
          <a:bodyPr/>
          <a:lstStyle/>
          <a:p>
            <a:pPr algn="ctr"/>
            <a:r>
              <a:rPr lang="et-EE" dirty="0"/>
              <a:t>Koolide omapära</a:t>
            </a:r>
          </a:p>
        </p:txBody>
      </p:sp>
      <p:graphicFrame>
        <p:nvGraphicFramePr>
          <p:cNvPr id="6" name="Tabel 5">
            <a:extLst>
              <a:ext uri="{FF2B5EF4-FFF2-40B4-BE49-F238E27FC236}">
                <a16:creationId xmlns="" xmlns:a16="http://schemas.microsoft.com/office/drawing/2014/main" id="{5F6B95C6-023C-40E9-BC65-7261989CB4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3264211"/>
              </p:ext>
            </p:extLst>
          </p:nvPr>
        </p:nvGraphicFramePr>
        <p:xfrm>
          <a:off x="486561" y="1286446"/>
          <a:ext cx="11232860" cy="5266262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3747688">
                  <a:extLst>
                    <a:ext uri="{9D8B030D-6E8A-4147-A177-3AD203B41FA5}">
                      <a16:colId xmlns="" xmlns:a16="http://schemas.microsoft.com/office/drawing/2014/main" val="406061900"/>
                    </a:ext>
                  </a:extLst>
                </a:gridCol>
                <a:gridCol w="2990335">
                  <a:extLst>
                    <a:ext uri="{9D8B030D-6E8A-4147-A177-3AD203B41FA5}">
                      <a16:colId xmlns="" xmlns:a16="http://schemas.microsoft.com/office/drawing/2014/main" val="558193842"/>
                    </a:ext>
                  </a:extLst>
                </a:gridCol>
                <a:gridCol w="4494837">
                  <a:extLst>
                    <a:ext uri="{9D8B030D-6E8A-4147-A177-3AD203B41FA5}">
                      <a16:colId xmlns="" xmlns:a16="http://schemas.microsoft.com/office/drawing/2014/main" val="1452906099"/>
                    </a:ext>
                  </a:extLst>
                </a:gridCol>
              </a:tblGrid>
              <a:tr h="280731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200" b="0" dirty="0">
                          <a:effectLst/>
                        </a:rPr>
                        <a:t>Maardu Põhikool</a:t>
                      </a:r>
                      <a:endParaRPr lang="et-EE" sz="3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200" b="0">
                          <a:effectLst/>
                        </a:rPr>
                        <a:t>Kallavere Keskkool</a:t>
                      </a:r>
                      <a:endParaRPr lang="et-EE" sz="3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200" b="0" dirty="0">
                          <a:effectLst/>
                        </a:rPr>
                        <a:t>Maardu Gümnaasium</a:t>
                      </a:r>
                      <a:endParaRPr lang="et-EE" sz="3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9187" marR="49187" marT="0" marB="0"/>
                </a:tc>
                <a:extLst>
                  <a:ext uri="{0D108BD9-81ED-4DB2-BD59-A6C34878D82A}">
                    <a16:rowId xmlns="" xmlns:a16="http://schemas.microsoft.com/office/drawing/2014/main" val="1612982372"/>
                  </a:ext>
                </a:extLst>
              </a:tr>
              <a:tr h="38835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Õppetöö erinevate vormide arendamine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Eestikeelne keskkool</a:t>
                      </a:r>
                      <a:endParaRPr lang="en-US" sz="1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Keelekümblus</a:t>
                      </a:r>
                      <a:endParaRPr lang="en-US" sz="1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73119620"/>
                  </a:ext>
                </a:extLst>
              </a:tr>
              <a:tr h="45308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Projektitööd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Mittestatsionaarne osakond (kahes keeles)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7779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Partneritega koostöö arendamine</a:t>
                      </a:r>
                      <a:endParaRPr lang="en-US" sz="1100" b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Väikeklassid; ühele õpilasele keskendatud õppe klass</a:t>
                      </a:r>
                      <a:endParaRPr lang="en-US" sz="1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1898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Õpilaste individuaalsete vajaduste avastamine ja võimete arendamine, klassiväline töö</a:t>
                      </a:r>
                      <a:endParaRPr lang="en-US" sz="1100" b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Projektid ja õppekäigud</a:t>
                      </a:r>
                      <a:endParaRPr lang="en-US" sz="1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22999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Kodused uuringud</a:t>
                      </a:r>
                      <a:endParaRPr lang="en-US" sz="1100" b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Koostöö Maardu teiste koolidega. Koostöö kutse- ja kõrgkoolidega. Koostöö ettevõtetega (ameti eelõppe valikkursused), Koostöö karjäärispetsialistidega (INNOVE, töötukassa). Koostöö organisatsioonidega (Punane Rist, Politsei- ja Päästeamet jne)</a:t>
                      </a:r>
                      <a:endParaRPr lang="en-US" sz="1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22999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Toimetulekuklassid ja väikeklass</a:t>
                      </a:r>
                      <a:endParaRPr lang="en-US" sz="1100" b="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Laulukoorid, rahvatants, huviringid, valikkursused gümnaasiumis, ametialase eelõppe kursused lõpuklassides ja gümnaasiumiastmes. Tervist edendav Kool, Turvaline kool 2016 3. koht. Heal tasemel õpilasuurimuslik tegevus.</a:t>
                      </a:r>
                      <a:endParaRPr lang="en-US" sz="1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22999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 err="1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Õuesõpe</a:t>
                      </a:r>
                      <a:r>
                        <a:rPr lang="et-EE" sz="1200" dirty="0"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muuseumiõpe, koolikontserdid, laboritunnid, raamatukogutunnid, külalisõpetajad jmt.</a:t>
                      </a:r>
                      <a:endParaRPr lang="en-US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91706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 smtClean="0"/>
              <a:t>2018/2019.õa </a:t>
            </a:r>
            <a:r>
              <a:rPr lang="et-EE" dirty="0"/>
              <a:t>õppe- ja kasvatustöö </a:t>
            </a:r>
            <a:r>
              <a:rPr lang="et-EE" dirty="0" err="1"/>
              <a:t>üldeesmärgid</a:t>
            </a:r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3903120"/>
              </p:ext>
            </p:extLst>
          </p:nvPr>
        </p:nvGraphicFramePr>
        <p:xfrm>
          <a:off x="436227" y="1614616"/>
          <a:ext cx="11543250" cy="503580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53441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962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0464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28359">
                <a:tc>
                  <a:txBody>
                    <a:bodyPr/>
                    <a:lstStyle/>
                    <a:p>
                      <a:r>
                        <a:rPr lang="et-EE" sz="3600" dirty="0"/>
                        <a:t>Maardu Põhikool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z="3600" dirty="0"/>
                        <a:t>Kallavere Keskkool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sz="2800" dirty="0"/>
                        <a:t>Maardu Gümnaasium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31966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t-EE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Õpilaste ja õpetajate eesti keele valdamise parandamine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t-EE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Mentorsüsteemi ja kooli töötajate motivatsioonisüsteemi väljatöötamine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t-EE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Tõsta õpilaste rahuloluõppetööga ning välja töötada uute teadmiste saamise motivatsioonisüsteem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t-EE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Uute kaasaegsete õppemetoodikate ja </a:t>
                      </a:r>
                      <a:r>
                        <a:rPr lang="et-EE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</a:t>
                      </a:r>
                      <a:r>
                        <a:rPr lang="et-EE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IT-tehnoloogiate kasutuselevõtmine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t-EE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Kooli arengukava uuendamine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t-EE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Õppimist toetava hindamise </a:t>
                      </a:r>
                      <a:r>
                        <a:rPr lang="et-EE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järk-järguline</a:t>
                      </a:r>
                      <a:r>
                        <a:rPr lang="et-EE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sisseviimine teises kooliastmes. 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lvl="0" indent="-2857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t-EE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Lõimingu</a:t>
                      </a:r>
                      <a:r>
                        <a:rPr lang="et-EE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ja </a:t>
                      </a:r>
                      <a:r>
                        <a:rPr lang="et-EE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õpetajatevahelise</a:t>
                      </a:r>
                      <a:r>
                        <a:rPr lang="et-EE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koostöö parandamine 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t-EE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Andekate õpilaste märkamine ja arendamine. Osavõtt ainealastest konkurssidest</a:t>
                      </a:r>
                      <a:endParaRPr lang="et-EE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t-EE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Kaasaegsete info- ja pedagoogiliste tehnoloogiate kasutamine õppeprotsessis.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t-EE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Psühholoogilise baasi loomine tööks andekate lastega. 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t-EE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Uurimus- ja loovtööde võimalused õpilaste arengus.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t-EE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Pedagoogilise kollektiivi töö andekate lastega.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t-EE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Klassiväline tegevus on suunatud EV 100 tähistamisele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 algn="l" defTabSz="9144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t-EE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Projektitegevuse arendamine.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t-EE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3447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9153"/>
          </a:xfrm>
        </p:spPr>
        <p:txBody>
          <a:bodyPr/>
          <a:lstStyle/>
          <a:p>
            <a:pPr algn="ctr"/>
            <a:r>
              <a:rPr lang="et-EE" dirty="0"/>
              <a:t>Lasteaiad</a:t>
            </a:r>
          </a:p>
        </p:txBody>
      </p:sp>
    </p:spTree>
    <p:extLst>
      <p:ext uri="{BB962C8B-B14F-4D97-AF65-F5344CB8AC3E}">
        <p14:creationId xmlns:p14="http://schemas.microsoft.com/office/powerpoint/2010/main" val="340616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8832"/>
          </a:xfrm>
        </p:spPr>
        <p:txBody>
          <a:bodyPr>
            <a:normAutofit fontScale="90000"/>
          </a:bodyPr>
          <a:lstStyle/>
          <a:p>
            <a:pPr algn="ctr"/>
            <a:r>
              <a:rPr lang="et-EE" dirty="0" smtClean="0"/>
              <a:t>2017. </a:t>
            </a:r>
            <a:r>
              <a:rPr lang="et-EE" dirty="0"/>
              <a:t>aastal teostati töid summas </a:t>
            </a:r>
            <a:br>
              <a:rPr lang="et-EE" dirty="0"/>
            </a:br>
            <a:r>
              <a:rPr lang="et-EE" dirty="0" smtClean="0"/>
              <a:t>143 042,00 eurot</a:t>
            </a:r>
            <a:endParaRPr lang="et-EE" dirty="0"/>
          </a:p>
        </p:txBody>
      </p:sp>
      <p:graphicFrame>
        <p:nvGraphicFramePr>
          <p:cNvPr id="3" name="Tabel 2">
            <a:extLst>
              <a:ext uri="{FF2B5EF4-FFF2-40B4-BE49-F238E27FC236}">
                <a16:creationId xmlns="" xmlns:a16="http://schemas.microsoft.com/office/drawing/2014/main" id="{9C0478A1-690A-4FF9-86FB-371034AA74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1570140"/>
              </p:ext>
            </p:extLst>
          </p:nvPr>
        </p:nvGraphicFramePr>
        <p:xfrm>
          <a:off x="654341" y="1557641"/>
          <a:ext cx="11014746" cy="5154090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2438621">
                  <a:extLst>
                    <a:ext uri="{9D8B030D-6E8A-4147-A177-3AD203B41FA5}">
                      <a16:colId xmlns="" xmlns:a16="http://schemas.microsoft.com/office/drawing/2014/main" val="1424273408"/>
                    </a:ext>
                  </a:extLst>
                </a:gridCol>
                <a:gridCol w="1190714">
                  <a:extLst>
                    <a:ext uri="{9D8B030D-6E8A-4147-A177-3AD203B41FA5}">
                      <a16:colId xmlns="" xmlns:a16="http://schemas.microsoft.com/office/drawing/2014/main" val="2041716176"/>
                    </a:ext>
                  </a:extLst>
                </a:gridCol>
                <a:gridCol w="2331214">
                  <a:extLst>
                    <a:ext uri="{9D8B030D-6E8A-4147-A177-3AD203B41FA5}">
                      <a16:colId xmlns="" xmlns:a16="http://schemas.microsoft.com/office/drawing/2014/main" val="3248159288"/>
                    </a:ext>
                  </a:extLst>
                </a:gridCol>
                <a:gridCol w="1170093">
                  <a:extLst>
                    <a:ext uri="{9D8B030D-6E8A-4147-A177-3AD203B41FA5}">
                      <a16:colId xmlns="" xmlns:a16="http://schemas.microsoft.com/office/drawing/2014/main" val="3081898953"/>
                    </a:ext>
                  </a:extLst>
                </a:gridCol>
                <a:gridCol w="2296948">
                  <a:extLst>
                    <a:ext uri="{9D8B030D-6E8A-4147-A177-3AD203B41FA5}">
                      <a16:colId xmlns="" xmlns:a16="http://schemas.microsoft.com/office/drawing/2014/main" val="3543547737"/>
                    </a:ext>
                  </a:extLst>
                </a:gridCol>
                <a:gridCol w="1587156">
                  <a:extLst>
                    <a:ext uri="{9D8B030D-6E8A-4147-A177-3AD203B41FA5}">
                      <a16:colId xmlns="" xmlns:a16="http://schemas.microsoft.com/office/drawing/2014/main" val="956870936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200" dirty="0">
                          <a:effectLst/>
                        </a:rPr>
                        <a:t>Maardu Põhikool</a:t>
                      </a:r>
                      <a:endParaRPr lang="et-EE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9" marR="61199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200" dirty="0">
                          <a:effectLst/>
                        </a:rPr>
                        <a:t>Kallavere Keskkool</a:t>
                      </a:r>
                      <a:endParaRPr lang="et-EE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9" marR="61199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200" dirty="0">
                          <a:effectLst/>
                        </a:rPr>
                        <a:t>Maardu Gümnaasium</a:t>
                      </a:r>
                      <a:endParaRPr lang="et-EE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9" marR="61199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50062663"/>
                  </a:ext>
                </a:extLst>
              </a:tr>
              <a:tr h="4019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 dirty="0">
                          <a:effectLst/>
                        </a:rPr>
                        <a:t>Remonttööde loetelu</a:t>
                      </a:r>
                      <a:endParaRPr lang="et-EE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9" marR="6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 dirty="0">
                          <a:effectLst/>
                        </a:rPr>
                        <a:t>Maksumus</a:t>
                      </a:r>
                      <a:endParaRPr lang="et-EE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9" marR="6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>
                          <a:effectLst/>
                        </a:rPr>
                        <a:t>Remonttööde loetelu</a:t>
                      </a:r>
                      <a:endParaRPr lang="et-EE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9" marR="6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>
                          <a:effectLst/>
                        </a:rPr>
                        <a:t>Maksumus</a:t>
                      </a:r>
                      <a:endParaRPr lang="et-EE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9" marR="6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 dirty="0">
                          <a:effectLst/>
                        </a:rPr>
                        <a:t>Remonttööde loetelu</a:t>
                      </a:r>
                      <a:endParaRPr lang="et-EE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9" marR="6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>
                          <a:effectLst/>
                        </a:rPr>
                        <a:t>Maksumus</a:t>
                      </a:r>
                      <a:endParaRPr lang="et-EE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9" marR="61199" marT="0" marB="0"/>
                </a:tc>
                <a:extLst>
                  <a:ext uri="{0D108BD9-81ED-4DB2-BD59-A6C34878D82A}">
                    <a16:rowId xmlns="" xmlns:a16="http://schemas.microsoft.com/office/drawing/2014/main" val="3497498565"/>
                  </a:ext>
                </a:extLst>
              </a:tr>
              <a:tr h="70371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Osaline koridoride </a:t>
                      </a:r>
                      <a:r>
                        <a:rPr lang="et-EE" sz="14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ripplae</a:t>
                      </a:r>
                      <a:r>
                        <a:rPr lang="et-EE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paigaldus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16 598.00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Noorte 5 renoveeriti vestibüülist aulasse viivad trepikojad</a:t>
                      </a:r>
                      <a:endParaRPr lang="en-US" sz="14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8 000.00</a:t>
                      </a:r>
                      <a:endParaRPr lang="en-US" sz="14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</a:rPr>
                        <a:t>Sisemine veevarustus ja </a:t>
                      </a:r>
                      <a:r>
                        <a:rPr lang="et-EE" sz="1200" dirty="0" smtClean="0">
                          <a:effectLst/>
                        </a:rPr>
                        <a:t>kanalisatsioon (projekt)</a:t>
                      </a: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>
                          <a:effectLst/>
                        </a:rPr>
                        <a:t>3000,00</a:t>
                      </a:r>
                      <a:endParaRPr lang="et-E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5608525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Kabinettide nr 24 ja 32 osaline remont</a:t>
                      </a:r>
                      <a:endParaRPr lang="en-US" sz="14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14 744.00</a:t>
                      </a:r>
                      <a:endParaRPr lang="en-US" sz="14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Saali puuduvad suitsuandurid</a:t>
                      </a:r>
                      <a:endParaRPr lang="en-US" sz="14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4 000.00</a:t>
                      </a:r>
                      <a:endParaRPr lang="en-US" sz="14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</a:rPr>
                        <a:t> Küte ja </a:t>
                      </a:r>
                      <a:r>
                        <a:rPr lang="et-EE" sz="1200" dirty="0" smtClean="0">
                          <a:effectLst/>
                        </a:rPr>
                        <a:t>ventilatsioon (projekt)</a:t>
                      </a: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 smtClean="0">
                          <a:effectLst/>
                        </a:rPr>
                        <a:t>2000,00</a:t>
                      </a: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609071667"/>
                  </a:ext>
                </a:extLst>
              </a:tr>
              <a:tr h="39193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Tuletõkkeuksed</a:t>
                      </a:r>
                      <a:endParaRPr lang="en-US" sz="14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88 000.00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Pööningu soojustamine</a:t>
                      </a:r>
                      <a:endParaRPr lang="en-US" sz="14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5 500.00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724850259"/>
                  </a:ext>
                </a:extLst>
              </a:tr>
              <a:tr h="4695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>
                          <a:effectLst/>
                        </a:rPr>
                        <a:t> </a:t>
                      </a:r>
                      <a:endParaRPr lang="et-EE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9" marR="6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>
                          <a:effectLst/>
                        </a:rPr>
                        <a:t> </a:t>
                      </a:r>
                      <a:endParaRPr lang="et-EE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9" marR="61199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Peamaja küttesüsteemi projekt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1 200.00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13754312"/>
                  </a:ext>
                </a:extLst>
              </a:tr>
              <a:tr h="5527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9" marR="6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9" marR="61199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5527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9" marR="6119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9" marR="61199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5771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1" dirty="0" smtClean="0">
                          <a:effectLst/>
                        </a:rPr>
                        <a:t>119 342,00</a:t>
                      </a:r>
                      <a:endParaRPr lang="et-E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9" marR="61199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9" marR="6119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1" dirty="0">
                          <a:effectLst/>
                        </a:rPr>
                        <a:t> </a:t>
                      </a:r>
                      <a:r>
                        <a:rPr lang="et-EE" sz="1400" b="1" dirty="0" smtClean="0">
                          <a:effectLst/>
                        </a:rPr>
                        <a:t>18 700,00</a:t>
                      </a:r>
                      <a:endParaRPr lang="et-E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9" marR="61199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9" marR="61199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1" dirty="0" smtClean="0">
                          <a:effectLst/>
                        </a:rPr>
                        <a:t>5</a:t>
                      </a:r>
                      <a:r>
                        <a:rPr lang="et-EE" sz="1400" b="1" baseline="0" dirty="0" smtClean="0">
                          <a:effectLst/>
                        </a:rPr>
                        <a:t> </a:t>
                      </a:r>
                      <a:r>
                        <a:rPr lang="et-EE" sz="1400" b="1" dirty="0" smtClean="0">
                          <a:effectLst/>
                        </a:rPr>
                        <a:t>000,00</a:t>
                      </a:r>
                      <a:endParaRPr lang="et-EE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9" marR="61199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1199" marR="61199" marT="0" marB="0"/>
                </a:tc>
                <a:extLst>
                  <a:ext uri="{0D108BD9-81ED-4DB2-BD59-A6C34878D82A}">
                    <a16:rowId xmlns="" xmlns:a16="http://schemas.microsoft.com/office/drawing/2014/main" val="3861627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20799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="" xmlns:a16="http://schemas.microsoft.com/office/drawing/2014/main" id="{DFEED246-B723-475F-9395-86C2D83397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 smtClean="0"/>
              <a:t>2018.aastal </a:t>
            </a:r>
            <a:r>
              <a:rPr lang="et-EE" dirty="0"/>
              <a:t>on teostatud töid summas </a:t>
            </a:r>
            <a:br>
              <a:rPr lang="et-EE" dirty="0"/>
            </a:br>
            <a:r>
              <a:rPr lang="et-EE" dirty="0" smtClean="0"/>
              <a:t>369 312,65 eurot</a:t>
            </a:r>
            <a:endParaRPr lang="et-EE" dirty="0"/>
          </a:p>
        </p:txBody>
      </p:sp>
      <p:graphicFrame>
        <p:nvGraphicFramePr>
          <p:cNvPr id="4" name="Tabel 3">
            <a:extLst>
              <a:ext uri="{FF2B5EF4-FFF2-40B4-BE49-F238E27FC236}">
                <a16:creationId xmlns="" xmlns:a16="http://schemas.microsoft.com/office/drawing/2014/main" id="{1952C20A-6F0E-448E-9151-C40D37B9F5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74293"/>
              </p:ext>
            </p:extLst>
          </p:nvPr>
        </p:nvGraphicFramePr>
        <p:xfrm>
          <a:off x="260059" y="1780258"/>
          <a:ext cx="11752976" cy="4587124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2452468">
                  <a:extLst>
                    <a:ext uri="{9D8B030D-6E8A-4147-A177-3AD203B41FA5}">
                      <a16:colId xmlns="" xmlns:a16="http://schemas.microsoft.com/office/drawing/2014/main" val="794471413"/>
                    </a:ext>
                  </a:extLst>
                </a:gridCol>
                <a:gridCol w="1062519">
                  <a:extLst>
                    <a:ext uri="{9D8B030D-6E8A-4147-A177-3AD203B41FA5}">
                      <a16:colId xmlns="" xmlns:a16="http://schemas.microsoft.com/office/drawing/2014/main" val="1942200249"/>
                    </a:ext>
                  </a:extLst>
                </a:gridCol>
                <a:gridCol w="2508308">
                  <a:extLst>
                    <a:ext uri="{9D8B030D-6E8A-4147-A177-3AD203B41FA5}">
                      <a16:colId xmlns="" xmlns:a16="http://schemas.microsoft.com/office/drawing/2014/main" val="1329733185"/>
                    </a:ext>
                  </a:extLst>
                </a:gridCol>
                <a:gridCol w="1224793">
                  <a:extLst>
                    <a:ext uri="{9D8B030D-6E8A-4147-A177-3AD203B41FA5}">
                      <a16:colId xmlns="" xmlns:a16="http://schemas.microsoft.com/office/drawing/2014/main" val="2068464159"/>
                    </a:ext>
                  </a:extLst>
                </a:gridCol>
                <a:gridCol w="2422341">
                  <a:extLst>
                    <a:ext uri="{9D8B030D-6E8A-4147-A177-3AD203B41FA5}">
                      <a16:colId xmlns="" xmlns:a16="http://schemas.microsoft.com/office/drawing/2014/main" val="3782403775"/>
                    </a:ext>
                  </a:extLst>
                </a:gridCol>
                <a:gridCol w="2082547">
                  <a:extLst>
                    <a:ext uri="{9D8B030D-6E8A-4147-A177-3AD203B41FA5}">
                      <a16:colId xmlns="" xmlns:a16="http://schemas.microsoft.com/office/drawing/2014/main" val="3700047002"/>
                    </a:ext>
                  </a:extLst>
                </a:gridCol>
              </a:tblGrid>
              <a:tr h="143063">
                <a:tc gridSpan="2"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200" dirty="0">
                          <a:effectLst/>
                        </a:rPr>
                        <a:t>Maardu Põhikool</a:t>
                      </a:r>
                      <a:endParaRPr lang="et-EE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32" marR="50132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200" dirty="0">
                          <a:effectLst/>
                        </a:rPr>
                        <a:t>Kallavere Keskkool</a:t>
                      </a:r>
                      <a:endParaRPr lang="et-EE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32" marR="50132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200" dirty="0">
                          <a:effectLst/>
                        </a:rPr>
                        <a:t>Maardu Gümnaasium</a:t>
                      </a:r>
                      <a:endParaRPr lang="et-EE" sz="3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32" marR="50132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580660881"/>
                  </a:ext>
                </a:extLst>
              </a:tr>
              <a:tr h="3218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dirty="0">
                          <a:effectLst/>
                        </a:rPr>
                        <a:t>Remonttööde loetelu</a:t>
                      </a:r>
                      <a:endParaRPr lang="et-EE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32" marR="501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dirty="0">
                          <a:effectLst/>
                        </a:rPr>
                        <a:t>Maksumus</a:t>
                      </a:r>
                      <a:endParaRPr lang="et-EE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32" marR="501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>
                          <a:effectLst/>
                        </a:rPr>
                        <a:t>Remonttööde loetelu</a:t>
                      </a:r>
                      <a:endParaRPr lang="et-EE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32" marR="501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>
                          <a:effectLst/>
                        </a:rPr>
                        <a:t>Maksumus</a:t>
                      </a:r>
                      <a:endParaRPr lang="et-EE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32" marR="501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>
                          <a:effectLst/>
                        </a:rPr>
                        <a:t>Remonttööde loetelu</a:t>
                      </a:r>
                      <a:endParaRPr lang="et-EE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32" marR="501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dirty="0">
                          <a:effectLst/>
                        </a:rPr>
                        <a:t>Maksumus</a:t>
                      </a:r>
                      <a:endParaRPr lang="et-EE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32" marR="50132" marT="0" marB="0"/>
                </a:tc>
                <a:extLst>
                  <a:ext uri="{0D108BD9-81ED-4DB2-BD59-A6C34878D82A}">
                    <a16:rowId xmlns="" xmlns:a16="http://schemas.microsoft.com/office/drawing/2014/main" val="3103698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Kabinettide nr 21, 26 ja 37 osaline remont</a:t>
                      </a:r>
                      <a:endParaRPr lang="en-US" sz="12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16 500.00</a:t>
                      </a:r>
                      <a:endParaRPr lang="en-US" sz="12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Keemikute 24 esimese korruse koridori ja trepikoja remont</a:t>
                      </a:r>
                      <a:endParaRPr lang="en-US" sz="12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12 000.00</a:t>
                      </a:r>
                      <a:endParaRPr lang="en-US" sz="12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B-korpuse elektrisüsteemi renoveerimine</a:t>
                      </a:r>
                      <a:endParaRPr lang="en-US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200" b="0" kern="1200" noProof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205 000,00</a:t>
                      </a:r>
                    </a:p>
                    <a:p>
                      <a:endParaRPr lang="en-US" dirty="0"/>
                    </a:p>
                  </a:txBody>
                  <a:tcPr marL="50132" marR="50132" marT="0" marB="0"/>
                </a:tc>
                <a:extLst>
                  <a:ext uri="{0D108BD9-81ED-4DB2-BD59-A6C34878D82A}">
                    <a16:rowId xmlns="" xmlns:a16="http://schemas.microsoft.com/office/drawing/2014/main" val="35157936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Roostevaba trepikäsipuu</a:t>
                      </a:r>
                      <a:endParaRPr lang="en-US" sz="12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3 348.00</a:t>
                      </a:r>
                      <a:endParaRPr lang="en-US" sz="12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Elektri- ja kilbitööd</a:t>
                      </a:r>
                      <a:endParaRPr lang="en-US" sz="12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4 000.00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Võimla ventilatsioonisüsteemi väljaehitamine (töö jätkub)</a:t>
                      </a: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27 000,00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132" marR="50132" marT="0" marB="0"/>
                </a:tc>
                <a:extLst>
                  <a:ext uri="{0D108BD9-81ED-4DB2-BD59-A6C34878D82A}">
                    <a16:rowId xmlns="" xmlns:a16="http://schemas.microsoft.com/office/drawing/2014/main" val="591466378"/>
                  </a:ext>
                </a:extLst>
              </a:tr>
              <a:tr h="52453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Hüdroisolatsioon</a:t>
                      </a:r>
                      <a:endParaRPr lang="en-US" sz="12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27 540.00</a:t>
                      </a:r>
                      <a:endParaRPr lang="en-US" sz="12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t-EE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4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C-korpuse katuse ehitustööd</a:t>
                      </a:r>
                      <a:endParaRPr lang="en-US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t-EE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55 000,00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132" marR="50132" marT="0" marB="0"/>
                </a:tc>
                <a:extLst>
                  <a:ext uri="{0D108BD9-81ED-4DB2-BD59-A6C34878D82A}">
                    <a16:rowId xmlns="" xmlns:a16="http://schemas.microsoft.com/office/drawing/2014/main" val="3560689052"/>
                  </a:ext>
                </a:extLst>
              </a:tr>
              <a:tr h="58379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Soklikorruse soojustus</a:t>
                      </a:r>
                      <a:endParaRPr lang="en-US" sz="12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11 764.80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132" marR="50132" marT="0" marB="0"/>
                </a:tc>
                <a:extLst>
                  <a:ext uri="{0D108BD9-81ED-4DB2-BD59-A6C34878D82A}">
                    <a16:rowId xmlns="" xmlns:a16="http://schemas.microsoft.com/office/drawing/2014/main" val="104261045"/>
                  </a:ext>
                </a:extLst>
              </a:tr>
              <a:tr h="58379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Santehnilised tööd</a:t>
                      </a:r>
                      <a:endParaRPr lang="en-US" sz="12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4 456.05</a:t>
                      </a:r>
                      <a:endParaRPr lang="en-US" sz="12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32" marR="501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32" marR="50132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132" marR="50132" marT="0" marB="0"/>
                </a:tc>
              </a:tr>
              <a:tr h="58379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Uued väravad</a:t>
                      </a:r>
                      <a:endParaRPr lang="en-US" sz="12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2 700.00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32" marR="501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2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32" marR="50132" marT="0" marB="0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4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32" marR="50132" marT="0" marB="0"/>
                </a:tc>
              </a:tr>
              <a:tr h="26226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66 312,85</a:t>
                      </a:r>
                      <a:endParaRPr lang="et-E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32" marR="50132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32" marR="50132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et-EE" sz="2000" b="1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000,00</a:t>
                      </a:r>
                      <a:endParaRPr lang="et-E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32" marR="50132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32" marR="50132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1" dirty="0">
                          <a:effectLst/>
                        </a:rPr>
                        <a:t> </a:t>
                      </a:r>
                      <a:r>
                        <a:rPr lang="et-EE" sz="2000" b="1" dirty="0" smtClean="0">
                          <a:effectLst/>
                        </a:rPr>
                        <a:t>287 000</a:t>
                      </a:r>
                      <a:endParaRPr lang="et-E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32" marR="50132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32" marR="50132" marT="0" marB="0"/>
                </a:tc>
                <a:extLst>
                  <a:ext uri="{0D108BD9-81ED-4DB2-BD59-A6C34878D82A}">
                    <a16:rowId xmlns="" xmlns:a16="http://schemas.microsoft.com/office/drawing/2014/main" val="39215197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44483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u kohatäide 3">
            <a:extLst>
              <a:ext uri="{FF2B5EF4-FFF2-40B4-BE49-F238E27FC236}">
                <a16:creationId xmlns="" xmlns:a16="http://schemas.microsoft.com/office/drawing/2014/main" id="{1CA6D2B7-0219-4B1C-98AF-C0FAD25595B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629224"/>
              </p:ext>
            </p:extLst>
          </p:nvPr>
        </p:nvGraphicFramePr>
        <p:xfrm>
          <a:off x="163902" y="1751162"/>
          <a:ext cx="10783019" cy="5235065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3545456">
                  <a:extLst>
                    <a:ext uri="{9D8B030D-6E8A-4147-A177-3AD203B41FA5}">
                      <a16:colId xmlns="" xmlns:a16="http://schemas.microsoft.com/office/drawing/2014/main" val="3588083743"/>
                    </a:ext>
                  </a:extLst>
                </a:gridCol>
                <a:gridCol w="3131389">
                  <a:extLst>
                    <a:ext uri="{9D8B030D-6E8A-4147-A177-3AD203B41FA5}">
                      <a16:colId xmlns="" xmlns:a16="http://schemas.microsoft.com/office/drawing/2014/main" val="1559785863"/>
                    </a:ext>
                  </a:extLst>
                </a:gridCol>
                <a:gridCol w="4106174">
                  <a:extLst>
                    <a:ext uri="{9D8B030D-6E8A-4147-A177-3AD203B41FA5}">
                      <a16:colId xmlns="" xmlns:a16="http://schemas.microsoft.com/office/drawing/2014/main" val="1647711266"/>
                    </a:ext>
                  </a:extLst>
                </a:gridCol>
              </a:tblGrid>
              <a:tr h="598160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Maardu </a:t>
                      </a:r>
                      <a:r>
                        <a:rPr lang="et-EE" sz="2400" dirty="0" smtClean="0">
                          <a:effectLst/>
                        </a:rPr>
                        <a:t>Põhikool</a:t>
                      </a:r>
                    </a:p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Kallavere Keskkool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Maardu Gümnaasium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0045548"/>
                  </a:ext>
                </a:extLst>
              </a:tr>
              <a:tr h="3023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1" dirty="0">
                          <a:effectLst/>
                        </a:rPr>
                        <a:t>Remonttööde loetelu</a:t>
                      </a:r>
                      <a:endParaRPr lang="et-EE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32" marR="501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1" dirty="0">
                          <a:effectLst/>
                        </a:rPr>
                        <a:t>Remonttööde loetelu</a:t>
                      </a:r>
                      <a:endParaRPr lang="et-EE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32" marR="501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1" dirty="0">
                          <a:effectLst/>
                        </a:rPr>
                        <a:t>Remonttööde loetelu</a:t>
                      </a:r>
                      <a:endParaRPr lang="et-EE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0132" marR="50132" marT="0" marB="0"/>
                </a:tc>
                <a:extLst>
                  <a:ext uri="{0D108BD9-81ED-4DB2-BD59-A6C34878D82A}">
                    <a16:rowId xmlns="" xmlns:a16="http://schemas.microsoft.com/office/drawing/2014/main" val="1637306258"/>
                  </a:ext>
                </a:extLst>
              </a:tr>
              <a:tr h="2975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t-EE" sz="16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Aula remont</a:t>
                      </a:r>
                      <a:endParaRPr lang="en-US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Väikese maja katus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Tuletõkkeuste paigaldamine Ringi 64 hoonesse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6994334"/>
                  </a:ext>
                </a:extLst>
              </a:tr>
              <a:tr h="3083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t-EE" sz="16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ja 3. korruse põrandakatet vahetus</a:t>
                      </a:r>
                      <a:endParaRPr lang="en-US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Väikese maja ventilatsioon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B-</a:t>
                      </a:r>
                      <a:r>
                        <a:rPr lang="en-US" sz="160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korpuse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elektrisüsteemi</a:t>
                      </a:r>
                      <a:r>
                        <a:rPr lang="en-US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dirty="0" err="1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renoveerimine</a:t>
                      </a:r>
                      <a:endParaRPr lang="en-US" sz="160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97752095"/>
                  </a:ext>
                </a:extLst>
              </a:tr>
              <a:tr h="478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t-EE" sz="16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1., 2. ja 3. korruse koridoride </a:t>
                      </a:r>
                      <a:r>
                        <a:rPr lang="et-EE" sz="1600" b="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ripplaed</a:t>
                      </a:r>
                      <a:r>
                        <a:rPr lang="et-EE" sz="16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ja valgustus</a:t>
                      </a:r>
                      <a:endParaRPr lang="en-US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Väikese maja elekter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Kaldteede ehitamine väljapääsualale ning  A- ja C- korpust ühendavatele treppidele 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980216454"/>
                  </a:ext>
                </a:extLst>
              </a:tr>
              <a:tr h="478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Kahe välistrepi remont</a:t>
                      </a:r>
                      <a:endParaRPr lang="en-US" sz="16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Peamaja loode-poose vundamendi hüdroisolatsioon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53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Tööõpetuse kabinettide remont</a:t>
                      </a:r>
                      <a:endParaRPr lang="en-US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Spordisaali põrand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53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Videovalve süsteemi uuendamine</a:t>
                      </a:r>
                      <a:endParaRPr lang="en-US" sz="1600" b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Trepikodade sanitaarremont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53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Spordiväljaku rajamine</a:t>
                      </a:r>
                      <a:endParaRPr lang="en-US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53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Spordisaali ventilatsioon</a:t>
                      </a:r>
                      <a:endParaRPr lang="en-US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553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Elektrikilbi vahetus</a:t>
                      </a:r>
                      <a:endParaRPr lang="en-US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785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               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istkülik 4">
            <a:extLst>
              <a:ext uri="{FF2B5EF4-FFF2-40B4-BE49-F238E27FC236}">
                <a16:creationId xmlns="" xmlns:a16="http://schemas.microsoft.com/office/drawing/2014/main" id="{53395DB1-138A-4D88-BC85-F500A49D2CD2}"/>
              </a:ext>
            </a:extLst>
          </p:cNvPr>
          <p:cNvSpPr/>
          <p:nvPr/>
        </p:nvSpPr>
        <p:spPr>
          <a:xfrm>
            <a:off x="1414732" y="639471"/>
            <a:ext cx="9566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t-EE" sz="3200" dirty="0">
                <a:ea typeface="Calibri" panose="020F0502020204030204" pitchFamily="34" charset="0"/>
              </a:rPr>
              <a:t>Koolide ettepanekud füüsilise õpikeskkonna parendamiseks </a:t>
            </a:r>
            <a:r>
              <a:rPr lang="et-EE" sz="3200" dirty="0" smtClean="0">
                <a:ea typeface="Calibri" panose="020F0502020204030204" pitchFamily="34" charset="0"/>
              </a:rPr>
              <a:t>2018/2019.õa </a:t>
            </a:r>
            <a:endParaRPr lang="et-EE" sz="3200" dirty="0"/>
          </a:p>
        </p:txBody>
      </p:sp>
    </p:spTree>
    <p:extLst>
      <p:ext uri="{BB962C8B-B14F-4D97-AF65-F5344CB8AC3E}">
        <p14:creationId xmlns:p14="http://schemas.microsoft.com/office/powerpoint/2010/main" val="19095151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="" xmlns:a16="http://schemas.microsoft.com/office/drawing/2014/main" id="{DE9B957A-31B1-4EB4-A735-2AECE8872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6860"/>
          </a:xfrm>
        </p:spPr>
        <p:txBody>
          <a:bodyPr>
            <a:normAutofit fontScale="90000"/>
          </a:bodyPr>
          <a:lstStyle/>
          <a:p>
            <a:pPr algn="ctr"/>
            <a:r>
              <a:rPr lang="et-EE" dirty="0"/>
              <a:t>Maardu linna hankeplaani ettepanekud </a:t>
            </a:r>
            <a:br>
              <a:rPr lang="et-EE" dirty="0"/>
            </a:br>
            <a:r>
              <a:rPr lang="et-EE" dirty="0" smtClean="0"/>
              <a:t>2019. a </a:t>
            </a:r>
            <a:endParaRPr lang="et-EE" dirty="0"/>
          </a:p>
        </p:txBody>
      </p:sp>
      <p:graphicFrame>
        <p:nvGraphicFramePr>
          <p:cNvPr id="4" name="Sisu kohatäide 3">
            <a:extLst>
              <a:ext uri="{FF2B5EF4-FFF2-40B4-BE49-F238E27FC236}">
                <a16:creationId xmlns="" xmlns:a16="http://schemas.microsoft.com/office/drawing/2014/main" id="{AEB8148A-7531-49A8-BC8C-134F7BA315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7228757"/>
              </p:ext>
            </p:extLst>
          </p:nvPr>
        </p:nvGraphicFramePr>
        <p:xfrm>
          <a:off x="251670" y="1561382"/>
          <a:ext cx="11566520" cy="4304844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378722">
                  <a:extLst>
                    <a:ext uri="{9D8B030D-6E8A-4147-A177-3AD203B41FA5}">
                      <a16:colId xmlns="" xmlns:a16="http://schemas.microsoft.com/office/drawing/2014/main" val="377609593"/>
                    </a:ext>
                  </a:extLst>
                </a:gridCol>
                <a:gridCol w="897148">
                  <a:extLst>
                    <a:ext uri="{9D8B030D-6E8A-4147-A177-3AD203B41FA5}">
                      <a16:colId xmlns="" xmlns:a16="http://schemas.microsoft.com/office/drawing/2014/main" val="823619522"/>
                    </a:ext>
                  </a:extLst>
                </a:gridCol>
                <a:gridCol w="1475117">
                  <a:extLst>
                    <a:ext uri="{9D8B030D-6E8A-4147-A177-3AD203B41FA5}">
                      <a16:colId xmlns="" xmlns:a16="http://schemas.microsoft.com/office/drawing/2014/main" val="2193346547"/>
                    </a:ext>
                  </a:extLst>
                </a:gridCol>
                <a:gridCol w="1121434">
                  <a:extLst>
                    <a:ext uri="{9D8B030D-6E8A-4147-A177-3AD203B41FA5}">
                      <a16:colId xmlns="" xmlns:a16="http://schemas.microsoft.com/office/drawing/2014/main" val="1822724956"/>
                    </a:ext>
                  </a:extLst>
                </a:gridCol>
                <a:gridCol w="2009954">
                  <a:extLst>
                    <a:ext uri="{9D8B030D-6E8A-4147-A177-3AD203B41FA5}">
                      <a16:colId xmlns="" xmlns:a16="http://schemas.microsoft.com/office/drawing/2014/main" val="1944693893"/>
                    </a:ext>
                  </a:extLst>
                </a:gridCol>
                <a:gridCol w="1147313">
                  <a:extLst>
                    <a:ext uri="{9D8B030D-6E8A-4147-A177-3AD203B41FA5}">
                      <a16:colId xmlns="" xmlns:a16="http://schemas.microsoft.com/office/drawing/2014/main" val="3807307387"/>
                    </a:ext>
                  </a:extLst>
                </a:gridCol>
                <a:gridCol w="1898822"/>
                <a:gridCol w="1638010"/>
              </a:tblGrid>
              <a:tr h="517584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 smtClean="0">
                          <a:effectLst/>
                        </a:rPr>
                        <a:t>Lasteaed Rukkilill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Lasteaed Muuga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Kallavere Keskkool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</a:rPr>
                        <a:t>Maardu Gümnaasium</a:t>
                      </a:r>
                      <a:endParaRPr lang="et-E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072412812"/>
                  </a:ext>
                </a:extLst>
              </a:tr>
              <a:tr h="4159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dirty="0">
                          <a:effectLst/>
                        </a:rPr>
                        <a:t>Hanke nimetus</a:t>
                      </a:r>
                      <a:endParaRPr lang="et-EE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</a:rPr>
                        <a:t>Maksumus</a:t>
                      </a: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</a:rPr>
                        <a:t>Hanke nimetus</a:t>
                      </a: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</a:rPr>
                        <a:t>Maksumus</a:t>
                      </a: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</a:rPr>
                        <a:t>Hanke nimetus</a:t>
                      </a: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</a:rPr>
                        <a:t>Maksumus</a:t>
                      </a: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</a:rPr>
                        <a:t>Hanke nimetus</a:t>
                      </a: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</a:rPr>
                        <a:t>Maksumus</a:t>
                      </a: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224419225"/>
                  </a:ext>
                </a:extLst>
              </a:tr>
              <a:tr h="7486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dirty="0">
                          <a:effectLst/>
                        </a:rPr>
                        <a:t> </a:t>
                      </a:r>
                      <a:r>
                        <a:rPr lang="et-EE" sz="1200" b="0" dirty="0" smtClean="0">
                          <a:effectLst/>
                        </a:rPr>
                        <a:t>Keelekümblusklass</a:t>
                      </a:r>
                      <a:endParaRPr lang="et-EE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</a:rPr>
                        <a:t> </a:t>
                      </a:r>
                      <a:r>
                        <a:rPr lang="et-EE" sz="1200" dirty="0" smtClean="0">
                          <a:effectLst/>
                        </a:rPr>
                        <a:t>38 000,00</a:t>
                      </a: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Lasteaia laiendamise</a:t>
                      </a:r>
                      <a:r>
                        <a:rPr lang="et-EE" sz="1200" baseline="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projekti koostamine</a:t>
                      </a: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25 000,00</a:t>
                      </a: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</a:rPr>
                        <a:t>Väikse maja katus</a:t>
                      </a: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 smtClean="0">
                          <a:effectLst/>
                        </a:rPr>
                        <a:t>60</a:t>
                      </a:r>
                      <a:r>
                        <a:rPr lang="et-EE" sz="1200" dirty="0">
                          <a:effectLst/>
                        </a:rPr>
                        <a:t> 000,00</a:t>
                      </a: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 smtClean="0">
                          <a:effectLst/>
                        </a:rPr>
                        <a:t>Elektrisüsteemi uuendamine A- korpuses</a:t>
                      </a: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</a:rPr>
                        <a:t>5</a:t>
                      </a:r>
                      <a:r>
                        <a:rPr lang="et-EE" sz="1200" dirty="0" smtClean="0">
                          <a:effectLst/>
                        </a:rPr>
                        <a:t>00</a:t>
                      </a:r>
                      <a:r>
                        <a:rPr lang="et-EE" sz="1200" dirty="0">
                          <a:effectLst/>
                        </a:rPr>
                        <a:t> 000,00</a:t>
                      </a: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161574043"/>
                  </a:ext>
                </a:extLst>
              </a:tr>
              <a:tr h="12667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</a:rPr>
                        <a:t> </a:t>
                      </a:r>
                      <a:r>
                        <a:rPr lang="et-EE" sz="1200" b="0" dirty="0" smtClean="0">
                          <a:effectLst/>
                        </a:rPr>
                        <a:t>Nurga 2 hoone</a:t>
                      </a:r>
                      <a:r>
                        <a:rPr lang="et-EE" sz="1200" b="0" baseline="0" dirty="0" smtClean="0">
                          <a:effectLst/>
                        </a:rPr>
                        <a:t> renoveerimine</a:t>
                      </a:r>
                      <a:endParaRPr lang="et-EE" sz="12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</a:rPr>
                        <a:t> </a:t>
                      </a:r>
                      <a:r>
                        <a:rPr lang="et-EE" sz="1200" dirty="0" smtClean="0">
                          <a:effectLst/>
                        </a:rPr>
                        <a:t>499 000,00</a:t>
                      </a: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</a:rPr>
                        <a:t> </a:t>
                      </a: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dirty="0">
                          <a:effectLst/>
                        </a:rPr>
                        <a:t> </a:t>
                      </a: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200" dirty="0" smtClean="0">
                          <a:effectLst/>
                        </a:rPr>
                        <a:t>Eraldada evakuatsioonitrepikojad omaette tuletõkkesektsioonideks: ühepoolse avanemisega uksed 7 tk, kahepoolse avanemisega uksed 11 tk</a:t>
                      </a:r>
                      <a:endParaRPr lang="et-EE" sz="1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</a:t>
                      </a:r>
                      <a:r>
                        <a:rPr lang="et-EE" sz="1200" dirty="0" smtClean="0">
                          <a:effectLst/>
                        </a:rPr>
                        <a:t>7</a:t>
                      </a:r>
                      <a:r>
                        <a:rPr lang="ru-RU" sz="1200" dirty="0" smtClean="0">
                          <a:effectLst/>
                        </a:rPr>
                        <a:t>0</a:t>
                      </a:r>
                      <a:r>
                        <a:rPr lang="et-EE" sz="1200" dirty="0">
                          <a:effectLst/>
                        </a:rPr>
                        <a:t> </a:t>
                      </a:r>
                      <a:r>
                        <a:rPr lang="ru-RU" sz="1200" dirty="0">
                          <a:effectLst/>
                        </a:rPr>
                        <a:t>000</a:t>
                      </a:r>
                      <a:r>
                        <a:rPr lang="et-EE" sz="1200" dirty="0">
                          <a:effectLst/>
                        </a:rPr>
                        <a:t>,00</a:t>
                      </a:r>
                      <a:endParaRPr lang="et-EE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20917644"/>
                  </a:ext>
                </a:extLst>
              </a:tr>
              <a:tr h="4159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 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 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 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</a:rPr>
                        <a:t> </a:t>
                      </a:r>
                      <a:endParaRPr lang="et-E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412898669"/>
                  </a:ext>
                </a:extLst>
              </a:tr>
              <a:tr h="836804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1" dirty="0">
                          <a:effectLst/>
                        </a:rPr>
                        <a:t> 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1" dirty="0">
                          <a:effectLst/>
                        </a:rPr>
                        <a:t> </a:t>
                      </a:r>
                      <a:r>
                        <a:rPr lang="et-EE" sz="1600" b="1" dirty="0" smtClean="0">
                          <a:effectLst/>
                        </a:rPr>
                        <a:t>537 000,00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1" dirty="0">
                          <a:effectLst/>
                        </a:rPr>
                        <a:t> 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1" dirty="0">
                          <a:effectLst/>
                        </a:rPr>
                        <a:t> </a:t>
                      </a:r>
                      <a:r>
                        <a:rPr lang="et-EE" sz="1600" b="1" dirty="0" smtClean="0">
                          <a:effectLst/>
                        </a:rPr>
                        <a:t>25 000 ,00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1" dirty="0">
                          <a:effectLst/>
                        </a:rPr>
                        <a:t> 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1" dirty="0">
                          <a:effectLst/>
                        </a:rPr>
                        <a:t> </a:t>
                      </a:r>
                      <a:r>
                        <a:rPr lang="et-EE" sz="1600" b="1" dirty="0" smtClean="0">
                          <a:effectLst/>
                        </a:rPr>
                        <a:t> 60 000,00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t-E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1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670 000,00</a:t>
                      </a:r>
                      <a:endParaRPr lang="et-EE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1438847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5898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838200" y="214184"/>
            <a:ext cx="10515600" cy="6318421"/>
          </a:xfrm>
        </p:spPr>
        <p:txBody>
          <a:bodyPr>
            <a:normAutofit lnSpcReduction="10000"/>
          </a:bodyPr>
          <a:lstStyle/>
          <a:p>
            <a:pPr marL="914400" lvl="2" indent="0">
              <a:buNone/>
            </a:pPr>
            <a:endParaRPr lang="et-EE" dirty="0">
              <a:solidFill>
                <a:srgbClr val="FF0000"/>
              </a:solidFill>
            </a:endParaRPr>
          </a:p>
          <a:p>
            <a:pPr marL="457200" lvl="1" indent="0">
              <a:buNone/>
            </a:pPr>
            <a:r>
              <a:rPr lang="et-EE" sz="3600" dirty="0"/>
              <a:t>Teenistuslik järelevalve 2017/2018. õa  haridusasutustele</a:t>
            </a:r>
          </a:p>
          <a:p>
            <a:pPr marL="914400" lvl="2" indent="0">
              <a:buNone/>
            </a:pPr>
            <a:r>
              <a:rPr lang="et-EE" dirty="0"/>
              <a:t>Lasteaed Rullilill </a:t>
            </a:r>
          </a:p>
          <a:p>
            <a:pPr marL="914400" lvl="2" indent="0">
              <a:buNone/>
            </a:pPr>
            <a:r>
              <a:rPr lang="et-EE" dirty="0"/>
              <a:t>Maardu Kunstide Kool </a:t>
            </a:r>
            <a:endParaRPr lang="et-EE" dirty="0" smtClean="0"/>
          </a:p>
          <a:p>
            <a:pPr marL="914400" lvl="2" indent="0">
              <a:buNone/>
            </a:pPr>
            <a:endParaRPr lang="et-EE" dirty="0"/>
          </a:p>
          <a:p>
            <a:pPr marL="457200" lvl="1" indent="0">
              <a:buNone/>
            </a:pPr>
            <a:r>
              <a:rPr lang="et-EE" sz="3600" dirty="0" smtClean="0"/>
              <a:t>2017/2018</a:t>
            </a:r>
            <a:r>
              <a:rPr lang="et-EE" sz="3600" dirty="0"/>
              <a:t>. õppeaastal toimusid Maardu haridusasutustes järgmised järelevalved</a:t>
            </a:r>
            <a:r>
              <a:rPr lang="et-EE" sz="3600" dirty="0" smtClean="0"/>
              <a:t>:</a:t>
            </a:r>
            <a:endParaRPr lang="et-EE" dirty="0"/>
          </a:p>
          <a:p>
            <a:pPr marL="914400" lvl="2" indent="0">
              <a:buNone/>
            </a:pPr>
            <a:r>
              <a:rPr lang="et-EE" dirty="0"/>
              <a:t>Maardu Põhikool </a:t>
            </a:r>
          </a:p>
          <a:p>
            <a:pPr marL="914400" lvl="2" indent="0">
              <a:buNone/>
            </a:pPr>
            <a:r>
              <a:rPr lang="et-EE" dirty="0" smtClean="0"/>
              <a:t>Lasteaed </a:t>
            </a:r>
            <a:r>
              <a:rPr lang="et-EE" dirty="0"/>
              <a:t>Sipsik </a:t>
            </a:r>
            <a:endParaRPr lang="et-EE" dirty="0" smtClean="0"/>
          </a:p>
          <a:p>
            <a:pPr marL="914400" lvl="2" indent="0">
              <a:buNone/>
            </a:pPr>
            <a:r>
              <a:rPr lang="et-EE" dirty="0" smtClean="0"/>
              <a:t>Maardu Gümnaasium</a:t>
            </a:r>
          </a:p>
          <a:p>
            <a:pPr marL="914400" lvl="2" indent="0">
              <a:buNone/>
            </a:pPr>
            <a:endParaRPr lang="et-EE" sz="2400" dirty="0"/>
          </a:p>
          <a:p>
            <a:pPr marL="457200" lvl="1" indent="0">
              <a:buNone/>
            </a:pPr>
            <a:r>
              <a:rPr lang="et-EE" sz="3900" dirty="0" smtClean="0"/>
              <a:t>2017/2018. </a:t>
            </a:r>
            <a:r>
              <a:rPr lang="et-EE" sz="3900" dirty="0"/>
              <a:t>õppeaastal Maardu Linnavolikogu poolt kinnitatud määrused ja arengukavad:</a:t>
            </a:r>
          </a:p>
          <a:p>
            <a:pPr marL="914400" lvl="2" indent="0">
              <a:buNone/>
            </a:pPr>
            <a:r>
              <a:rPr lang="et-EE" dirty="0" smtClean="0"/>
              <a:t>Muuga l/a põhimäärus</a:t>
            </a:r>
            <a:endParaRPr lang="et-EE" sz="1600" dirty="0"/>
          </a:p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3394297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1697"/>
          </a:xfrm>
        </p:spPr>
        <p:txBody>
          <a:bodyPr>
            <a:normAutofit/>
          </a:bodyPr>
          <a:lstStyle/>
          <a:p>
            <a:pPr algn="ctr"/>
            <a:r>
              <a:rPr lang="et-EE" dirty="0"/>
              <a:t>Maardu Kunstide Kool</a:t>
            </a:r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838200" y="1268627"/>
            <a:ext cx="10515600" cy="5231027"/>
          </a:xfrm>
        </p:spPr>
        <p:txBody>
          <a:bodyPr>
            <a:normAutofit/>
          </a:bodyPr>
          <a:lstStyle/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0806630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isu kohatäide 3">
            <a:extLst>
              <a:ext uri="{FF2B5EF4-FFF2-40B4-BE49-F238E27FC236}">
                <a16:creationId xmlns="" xmlns:a16="http://schemas.microsoft.com/office/drawing/2014/main" id="{114B0455-CFDC-47E2-937C-A0AF0F6587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3647723"/>
              </p:ext>
            </p:extLst>
          </p:nvPr>
        </p:nvGraphicFramePr>
        <p:xfrm>
          <a:off x="444617" y="701500"/>
          <a:ext cx="10821797" cy="4270135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8767274">
                  <a:extLst>
                    <a:ext uri="{9D8B030D-6E8A-4147-A177-3AD203B41FA5}">
                      <a16:colId xmlns="" xmlns:a16="http://schemas.microsoft.com/office/drawing/2014/main" val="2035782657"/>
                    </a:ext>
                  </a:extLst>
                </a:gridCol>
                <a:gridCol w="2054523">
                  <a:extLst>
                    <a:ext uri="{9D8B030D-6E8A-4147-A177-3AD203B41FA5}">
                      <a16:colId xmlns="" xmlns:a16="http://schemas.microsoft.com/office/drawing/2014/main" val="3854573702"/>
                    </a:ext>
                  </a:extLst>
                </a:gridCol>
              </a:tblGrid>
              <a:tr h="1515489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dirty="0">
                          <a:effectLst/>
                        </a:rPr>
                        <a:t>Pedagoogiline personal </a:t>
                      </a:r>
                      <a:r>
                        <a:rPr lang="et-EE" sz="3600" dirty="0" smtClean="0">
                          <a:effectLst/>
                        </a:rPr>
                        <a:t>2017/2018.õa </a:t>
                      </a:r>
                      <a:endParaRPr lang="et-EE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b="0" dirty="0">
                          <a:effectLst/>
                        </a:rPr>
                        <a:t>19</a:t>
                      </a:r>
                      <a:endParaRPr lang="et-EE" sz="3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424654827"/>
                  </a:ext>
                </a:extLst>
              </a:tr>
              <a:tr h="615295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dirty="0">
                          <a:effectLst/>
                        </a:rPr>
                        <a:t>Personal kokku:</a:t>
                      </a:r>
                      <a:endParaRPr lang="et-EE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>
                          <a:effectLst/>
                        </a:rPr>
                        <a:t>22</a:t>
                      </a:r>
                      <a:endParaRPr lang="et-EE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677143918"/>
                  </a:ext>
                </a:extLst>
              </a:tr>
              <a:tr h="1524056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dirty="0">
                          <a:effectLst/>
                        </a:rPr>
                        <a:t>Pedagoogiline </a:t>
                      </a:r>
                      <a:r>
                        <a:rPr lang="et-EE" sz="3600">
                          <a:effectLst/>
                        </a:rPr>
                        <a:t>personal </a:t>
                      </a:r>
                      <a:r>
                        <a:rPr lang="et-EE" sz="3600" smtClean="0">
                          <a:effectLst/>
                        </a:rPr>
                        <a:t>2018/2019.õa</a:t>
                      </a:r>
                      <a:endParaRPr lang="et-EE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b="1" dirty="0">
                          <a:effectLst/>
                        </a:rPr>
                        <a:t>19</a:t>
                      </a:r>
                      <a:endParaRPr lang="et-EE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79350956"/>
                  </a:ext>
                </a:extLst>
              </a:tr>
              <a:tr h="615295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>
                          <a:effectLst/>
                        </a:rPr>
                        <a:t>Personal kokku:</a:t>
                      </a:r>
                      <a:endParaRPr lang="et-EE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b="1" dirty="0">
                          <a:effectLst/>
                        </a:rPr>
                        <a:t>22</a:t>
                      </a:r>
                      <a:endParaRPr lang="et-EE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8902903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63875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="" xmlns:a16="http://schemas.microsoft.com/office/drawing/2014/main" id="{8DF4348C-D331-4022-8803-5F810D2DE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Õpilaste arv koolis </a:t>
            </a:r>
            <a:r>
              <a:rPr lang="et-EE" dirty="0" smtClean="0"/>
              <a:t>2017/2018. </a:t>
            </a:r>
            <a:r>
              <a:rPr lang="et-EE" dirty="0"/>
              <a:t>õa  - </a:t>
            </a:r>
            <a:r>
              <a:rPr lang="et-EE" b="1" dirty="0" smtClean="0"/>
              <a:t>181</a:t>
            </a:r>
            <a:r>
              <a:rPr lang="et-EE" dirty="0" smtClean="0"/>
              <a:t> </a:t>
            </a:r>
            <a:endParaRPr lang="et-EE" dirty="0"/>
          </a:p>
        </p:txBody>
      </p:sp>
      <p:graphicFrame>
        <p:nvGraphicFramePr>
          <p:cNvPr id="4" name="Sisu kohatäide 3">
            <a:extLst>
              <a:ext uri="{FF2B5EF4-FFF2-40B4-BE49-F238E27FC236}">
                <a16:creationId xmlns="" xmlns:a16="http://schemas.microsoft.com/office/drawing/2014/main" id="{6360742B-2FB0-4F67-A725-5421B4C6B6D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2787854"/>
              </p:ext>
            </p:extLst>
          </p:nvPr>
        </p:nvGraphicFramePr>
        <p:xfrm>
          <a:off x="838200" y="1921079"/>
          <a:ext cx="10515600" cy="4152547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5257800">
                  <a:extLst>
                    <a:ext uri="{9D8B030D-6E8A-4147-A177-3AD203B41FA5}">
                      <a16:colId xmlns="" xmlns:a16="http://schemas.microsoft.com/office/drawing/2014/main" val="3398377681"/>
                    </a:ext>
                  </a:extLst>
                </a:gridCol>
                <a:gridCol w="5257800">
                  <a:extLst>
                    <a:ext uri="{9D8B030D-6E8A-4147-A177-3AD203B41FA5}">
                      <a16:colId xmlns="" xmlns:a16="http://schemas.microsoft.com/office/drawing/2014/main" val="1921599937"/>
                    </a:ext>
                  </a:extLst>
                </a:gridCol>
              </a:tblGrid>
              <a:tr h="5932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0" dirty="0">
                          <a:effectLst/>
                        </a:rPr>
                        <a:t>Klaverklassi </a:t>
                      </a:r>
                      <a:r>
                        <a:rPr lang="et-EE" sz="2000" b="0" dirty="0" smtClean="0">
                          <a:effectLst/>
                        </a:rPr>
                        <a:t>58 </a:t>
                      </a:r>
                      <a:r>
                        <a:rPr lang="et-EE" sz="2000" b="0" dirty="0">
                          <a:effectLst/>
                        </a:rPr>
                        <a:t>õpilast 	</a:t>
                      </a:r>
                      <a:endParaRPr lang="et-EE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0" dirty="0">
                          <a:effectLst/>
                        </a:rPr>
                        <a:t>Tšello</a:t>
                      </a:r>
                      <a:r>
                        <a:rPr lang="en-GB" sz="2000" b="0" dirty="0" err="1">
                          <a:effectLst/>
                        </a:rPr>
                        <a:t>klassi</a:t>
                      </a:r>
                      <a:r>
                        <a:rPr lang="en-GB" sz="2000" b="0" dirty="0">
                          <a:effectLst/>
                        </a:rPr>
                        <a:t> </a:t>
                      </a:r>
                      <a:r>
                        <a:rPr lang="et-EE" sz="2000" b="0" dirty="0" smtClean="0">
                          <a:effectLst/>
                        </a:rPr>
                        <a:t>2</a:t>
                      </a:r>
                      <a:r>
                        <a:rPr lang="en-GB" sz="2000" b="0" dirty="0" smtClean="0">
                          <a:effectLst/>
                        </a:rPr>
                        <a:t> </a:t>
                      </a:r>
                      <a:r>
                        <a:rPr lang="et-EE" sz="2000" b="0" dirty="0">
                          <a:effectLst/>
                        </a:rPr>
                        <a:t>õ</a:t>
                      </a:r>
                      <a:r>
                        <a:rPr lang="en-GB" sz="2000" b="0" dirty="0" err="1">
                          <a:effectLst/>
                        </a:rPr>
                        <a:t>pilane</a:t>
                      </a:r>
                      <a:endParaRPr lang="et-EE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458411823"/>
                  </a:ext>
                </a:extLst>
              </a:tr>
              <a:tr h="5932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0" dirty="0">
                          <a:effectLst/>
                        </a:rPr>
                        <a:t>Kitarriklassi  </a:t>
                      </a:r>
                      <a:r>
                        <a:rPr lang="et-EE" sz="2000" b="0" dirty="0" smtClean="0">
                          <a:effectLst/>
                        </a:rPr>
                        <a:t>36 </a:t>
                      </a:r>
                      <a:r>
                        <a:rPr lang="et-EE" sz="2000" b="0" dirty="0">
                          <a:effectLst/>
                        </a:rPr>
                        <a:t>õpilast</a:t>
                      </a:r>
                      <a:endParaRPr lang="et-EE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0" dirty="0">
                          <a:effectLst/>
                        </a:rPr>
                        <a:t>Bajaaniklassi </a:t>
                      </a:r>
                      <a:r>
                        <a:rPr lang="et-EE" sz="2000" b="0" dirty="0" smtClean="0">
                          <a:effectLst/>
                        </a:rPr>
                        <a:t>3 </a:t>
                      </a:r>
                      <a:r>
                        <a:rPr lang="et-EE" sz="2000" b="0" dirty="0">
                          <a:effectLst/>
                        </a:rPr>
                        <a:t>õpilast</a:t>
                      </a:r>
                      <a:endParaRPr lang="et-EE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53989976"/>
                  </a:ext>
                </a:extLst>
              </a:tr>
              <a:tr h="5932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0" dirty="0">
                          <a:effectLst/>
                        </a:rPr>
                        <a:t>Viiuliklassi  </a:t>
                      </a:r>
                      <a:r>
                        <a:rPr lang="et-EE" sz="2000" b="0" dirty="0" smtClean="0">
                          <a:effectLst/>
                        </a:rPr>
                        <a:t>7 </a:t>
                      </a:r>
                      <a:r>
                        <a:rPr lang="et-EE" sz="2000" b="0" dirty="0">
                          <a:effectLst/>
                        </a:rPr>
                        <a:t>õpilast</a:t>
                      </a:r>
                      <a:endParaRPr lang="et-EE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0" dirty="0">
                          <a:effectLst/>
                        </a:rPr>
                        <a:t>Löökpilliklassi </a:t>
                      </a:r>
                      <a:r>
                        <a:rPr lang="et-EE" sz="2000" b="0" dirty="0" smtClean="0">
                          <a:effectLst/>
                        </a:rPr>
                        <a:t>7 </a:t>
                      </a:r>
                      <a:r>
                        <a:rPr lang="et-EE" sz="2000" b="0" dirty="0">
                          <a:effectLst/>
                        </a:rPr>
                        <a:t>õpilast</a:t>
                      </a:r>
                      <a:endParaRPr lang="et-EE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98186715"/>
                  </a:ext>
                </a:extLst>
              </a:tr>
              <a:tr h="5932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0" dirty="0">
                          <a:effectLst/>
                        </a:rPr>
                        <a:t>Flöödiklassi </a:t>
                      </a:r>
                      <a:r>
                        <a:rPr lang="et-EE" sz="2000" b="0" dirty="0" smtClean="0">
                          <a:effectLst/>
                        </a:rPr>
                        <a:t>5 </a:t>
                      </a:r>
                      <a:r>
                        <a:rPr lang="et-EE" sz="2000" b="0" dirty="0">
                          <a:effectLst/>
                        </a:rPr>
                        <a:t>õpilast	</a:t>
                      </a:r>
                      <a:endParaRPr lang="et-EE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0" dirty="0">
                          <a:effectLst/>
                        </a:rPr>
                        <a:t>Muusikaklassi ettevalmistust </a:t>
                      </a:r>
                      <a:r>
                        <a:rPr lang="et-EE" sz="2000" b="0" dirty="0" smtClean="0">
                          <a:effectLst/>
                        </a:rPr>
                        <a:t>9 </a:t>
                      </a:r>
                      <a:r>
                        <a:rPr lang="et-EE" sz="2000" b="0" dirty="0">
                          <a:effectLst/>
                        </a:rPr>
                        <a:t>õpilast</a:t>
                      </a:r>
                      <a:endParaRPr lang="et-EE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780719807"/>
                  </a:ext>
                </a:extLst>
              </a:tr>
              <a:tr h="5932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0">
                          <a:effectLst/>
                        </a:rPr>
                        <a:t>Saksofoniklassi  2 õpilast</a:t>
                      </a:r>
                      <a:endParaRPr lang="et-EE" sz="20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0" dirty="0">
                          <a:effectLst/>
                        </a:rPr>
                        <a:t>Kunstiklassi ettevalmistust </a:t>
                      </a:r>
                      <a:r>
                        <a:rPr lang="et-EE" sz="2000" b="0" dirty="0" smtClean="0">
                          <a:effectLst/>
                        </a:rPr>
                        <a:t>8 </a:t>
                      </a:r>
                      <a:r>
                        <a:rPr lang="et-EE" sz="2000" b="0" dirty="0">
                          <a:effectLst/>
                        </a:rPr>
                        <a:t>õpilast</a:t>
                      </a:r>
                      <a:endParaRPr lang="et-EE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652271982"/>
                  </a:ext>
                </a:extLst>
              </a:tr>
              <a:tr h="5932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0" dirty="0">
                          <a:effectLst/>
                        </a:rPr>
                        <a:t>Lauluklassi  </a:t>
                      </a:r>
                      <a:r>
                        <a:rPr lang="et-EE" sz="2000" b="0" dirty="0" smtClean="0">
                          <a:effectLst/>
                        </a:rPr>
                        <a:t>8  </a:t>
                      </a:r>
                      <a:r>
                        <a:rPr lang="et-EE" sz="2000" b="0" dirty="0">
                          <a:effectLst/>
                        </a:rPr>
                        <a:t>õpilast</a:t>
                      </a:r>
                      <a:endParaRPr lang="et-EE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0" dirty="0">
                          <a:effectLst/>
                        </a:rPr>
                        <a:t>Kunstiklassi </a:t>
                      </a:r>
                      <a:r>
                        <a:rPr lang="et-EE" sz="2000" b="0" dirty="0" smtClean="0">
                          <a:effectLst/>
                        </a:rPr>
                        <a:t>36 </a:t>
                      </a:r>
                      <a:r>
                        <a:rPr lang="et-EE" sz="2000" b="0" dirty="0">
                          <a:effectLst/>
                        </a:rPr>
                        <a:t>õpilast</a:t>
                      </a:r>
                      <a:endParaRPr lang="et-EE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16957736"/>
                  </a:ext>
                </a:extLst>
              </a:tr>
              <a:tr h="593221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b="1" dirty="0" smtClean="0">
                          <a:effectLst/>
                        </a:rPr>
                        <a:t>27. </a:t>
                      </a:r>
                      <a:r>
                        <a:rPr lang="et-EE" sz="2000" b="1" dirty="0">
                          <a:effectLst/>
                        </a:rPr>
                        <a:t>lennuga lõpetas </a:t>
                      </a:r>
                      <a:r>
                        <a:rPr lang="et-EE" sz="2000" b="1" dirty="0" smtClean="0">
                          <a:effectLst/>
                        </a:rPr>
                        <a:t>27 </a:t>
                      </a:r>
                      <a:r>
                        <a:rPr lang="et-EE" sz="2000" b="1" dirty="0">
                          <a:effectLst/>
                        </a:rPr>
                        <a:t>noort,  nendest </a:t>
                      </a:r>
                      <a:r>
                        <a:rPr lang="et-EE" sz="2000" b="1" dirty="0" smtClean="0">
                          <a:effectLst/>
                        </a:rPr>
                        <a:t>10 </a:t>
                      </a:r>
                      <a:r>
                        <a:rPr lang="et-EE" sz="2000" b="1" dirty="0">
                          <a:effectLst/>
                        </a:rPr>
                        <a:t>kunsti- ja </a:t>
                      </a:r>
                      <a:r>
                        <a:rPr lang="et-EE" sz="2000" b="1" dirty="0" smtClean="0">
                          <a:effectLst/>
                        </a:rPr>
                        <a:t>17 </a:t>
                      </a:r>
                      <a:r>
                        <a:rPr lang="et-EE" sz="2000" b="1" dirty="0">
                          <a:effectLst/>
                        </a:rPr>
                        <a:t>muusikaklassi õpilast.</a:t>
                      </a:r>
                      <a:endParaRPr lang="et-EE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884832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28851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="" xmlns:a16="http://schemas.microsoft.com/office/drawing/2014/main" id="{73181585-695A-4C45-95D0-304989050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Maardu Kunstide Kooli klassid ja grupid </a:t>
            </a:r>
            <a:r>
              <a:rPr lang="et-EE" dirty="0" smtClean="0"/>
              <a:t>2018/2019. </a:t>
            </a:r>
            <a:r>
              <a:rPr lang="et-EE" dirty="0"/>
              <a:t>õa</a:t>
            </a:r>
          </a:p>
        </p:txBody>
      </p:sp>
      <p:graphicFrame>
        <p:nvGraphicFramePr>
          <p:cNvPr id="4" name="Sisu kohatäide 3">
            <a:extLst>
              <a:ext uri="{FF2B5EF4-FFF2-40B4-BE49-F238E27FC236}">
                <a16:creationId xmlns="" xmlns:a16="http://schemas.microsoft.com/office/drawing/2014/main" id="{FCF435F0-C19C-4314-8D1E-9C592D5947A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3988733"/>
              </p:ext>
            </p:extLst>
          </p:nvPr>
        </p:nvGraphicFramePr>
        <p:xfrm>
          <a:off x="755009" y="2055813"/>
          <a:ext cx="10352016" cy="2994357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2587432">
                  <a:extLst>
                    <a:ext uri="{9D8B030D-6E8A-4147-A177-3AD203B41FA5}">
                      <a16:colId xmlns="" xmlns:a16="http://schemas.microsoft.com/office/drawing/2014/main" val="3239217003"/>
                    </a:ext>
                  </a:extLst>
                </a:gridCol>
                <a:gridCol w="2587432">
                  <a:extLst>
                    <a:ext uri="{9D8B030D-6E8A-4147-A177-3AD203B41FA5}">
                      <a16:colId xmlns="" xmlns:a16="http://schemas.microsoft.com/office/drawing/2014/main" val="3349267454"/>
                    </a:ext>
                  </a:extLst>
                </a:gridCol>
                <a:gridCol w="2588576">
                  <a:extLst>
                    <a:ext uri="{9D8B030D-6E8A-4147-A177-3AD203B41FA5}">
                      <a16:colId xmlns="" xmlns:a16="http://schemas.microsoft.com/office/drawing/2014/main" val="2662411530"/>
                    </a:ext>
                  </a:extLst>
                </a:gridCol>
                <a:gridCol w="2588576">
                  <a:extLst>
                    <a:ext uri="{9D8B030D-6E8A-4147-A177-3AD203B41FA5}">
                      <a16:colId xmlns="" xmlns:a16="http://schemas.microsoft.com/office/drawing/2014/main" val="3339393973"/>
                    </a:ext>
                  </a:extLst>
                </a:gridCol>
              </a:tblGrid>
              <a:tr h="424963">
                <a:tc grid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b="0" dirty="0">
                          <a:effectLst/>
                        </a:rPr>
                        <a:t>Muusikaosakond (individuaalõpe): 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40653801"/>
                  </a:ext>
                </a:extLst>
              </a:tr>
              <a:tr h="42496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t-EE" sz="2400" b="0">
                          <a:effectLst/>
                        </a:rPr>
                        <a:t>akordion</a:t>
                      </a:r>
                      <a:endParaRPr lang="et-EE" sz="2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t-EE" sz="2400" b="0">
                          <a:effectLst/>
                        </a:rPr>
                        <a:t>bajaan</a:t>
                      </a:r>
                      <a:endParaRPr lang="et-EE" sz="2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t-EE" sz="2400" b="0">
                          <a:effectLst/>
                        </a:rPr>
                        <a:t>laul</a:t>
                      </a:r>
                      <a:endParaRPr lang="et-EE" sz="2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t-EE" sz="2400" b="0">
                          <a:effectLst/>
                        </a:rPr>
                        <a:t>flööt</a:t>
                      </a:r>
                      <a:endParaRPr lang="et-EE" sz="2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800284460"/>
                  </a:ext>
                </a:extLst>
              </a:tr>
              <a:tr h="42496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t-EE" sz="2400" b="0" dirty="0">
                          <a:effectLst/>
                        </a:rPr>
                        <a:t>kitarr  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t-EE" sz="2400" b="0">
                          <a:effectLst/>
                        </a:rPr>
                        <a:t>klarnet</a:t>
                      </a:r>
                      <a:endParaRPr lang="et-EE" sz="2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t-EE" sz="2400" b="0">
                          <a:effectLst/>
                        </a:rPr>
                        <a:t>klaver</a:t>
                      </a:r>
                      <a:endParaRPr lang="et-EE" sz="2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t-EE" sz="2400" b="0" dirty="0">
                          <a:effectLst/>
                        </a:rPr>
                        <a:t>plokkflööt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37453672"/>
                  </a:ext>
                </a:extLst>
              </a:tr>
              <a:tr h="42496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t-EE" sz="2400" b="0">
                          <a:effectLst/>
                        </a:rPr>
                        <a:t>löökpillid  </a:t>
                      </a:r>
                      <a:endParaRPr lang="et-EE" sz="2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t-EE" sz="2400" b="0">
                          <a:effectLst/>
                        </a:rPr>
                        <a:t>saksofon</a:t>
                      </a:r>
                      <a:endParaRPr lang="et-EE" sz="2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t-EE" sz="2400" b="0">
                          <a:effectLst/>
                        </a:rPr>
                        <a:t>viiul</a:t>
                      </a:r>
                      <a:endParaRPr lang="et-EE" sz="2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t-EE" sz="2400" b="0">
                          <a:effectLst/>
                        </a:rPr>
                        <a:t>tšello</a:t>
                      </a:r>
                      <a:endParaRPr lang="et-EE" sz="2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174085920"/>
                  </a:ext>
                </a:extLst>
              </a:tr>
              <a:tr h="869542">
                <a:tc gridSpan="4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b="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b="0" dirty="0">
                          <a:effectLst/>
                        </a:rPr>
                        <a:t>Kunstiosakond (rühmaõpe):  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70934917"/>
                  </a:ext>
                </a:extLst>
              </a:tr>
              <a:tr h="424963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t-EE" sz="2400" b="0">
                          <a:effectLst/>
                        </a:rPr>
                        <a:t>joonistamine</a:t>
                      </a:r>
                      <a:endParaRPr lang="et-EE" sz="2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t-EE" sz="2400" b="0">
                          <a:effectLst/>
                        </a:rPr>
                        <a:t>maalimine</a:t>
                      </a:r>
                      <a:endParaRPr lang="et-EE" sz="2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t-EE" sz="2400" b="0">
                          <a:effectLst/>
                        </a:rPr>
                        <a:t>kompositsioon</a:t>
                      </a:r>
                      <a:endParaRPr lang="et-EE" sz="24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b="0" dirty="0">
                          <a:effectLst/>
                        </a:rPr>
                        <a:t> </a:t>
                      </a:r>
                      <a:endParaRPr lang="et-EE" sz="2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120935436"/>
                  </a:ext>
                </a:extLst>
              </a:tr>
            </a:tbl>
          </a:graphicData>
        </a:graphic>
      </p:graphicFrame>
      <p:graphicFrame>
        <p:nvGraphicFramePr>
          <p:cNvPr id="5" name="Tabel 4">
            <a:extLst>
              <a:ext uri="{FF2B5EF4-FFF2-40B4-BE49-F238E27FC236}">
                <a16:creationId xmlns="" xmlns:a16="http://schemas.microsoft.com/office/drawing/2014/main" id="{F9B5D5DB-CD6F-45E9-B322-1857A1B0EF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253891"/>
              </p:ext>
            </p:extLst>
          </p:nvPr>
        </p:nvGraphicFramePr>
        <p:xfrm>
          <a:off x="897623" y="5319600"/>
          <a:ext cx="10209402" cy="1369695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2867994">
                  <a:extLst>
                    <a:ext uri="{9D8B030D-6E8A-4147-A177-3AD203B41FA5}">
                      <a16:colId xmlns="" xmlns:a16="http://schemas.microsoft.com/office/drawing/2014/main" val="2867555779"/>
                    </a:ext>
                  </a:extLst>
                </a:gridCol>
                <a:gridCol w="2868943">
                  <a:extLst>
                    <a:ext uri="{9D8B030D-6E8A-4147-A177-3AD203B41FA5}">
                      <a16:colId xmlns="" xmlns:a16="http://schemas.microsoft.com/office/drawing/2014/main" val="344224113"/>
                    </a:ext>
                  </a:extLst>
                </a:gridCol>
                <a:gridCol w="4472465">
                  <a:extLst>
                    <a:ext uri="{9D8B030D-6E8A-4147-A177-3AD203B41FA5}">
                      <a16:colId xmlns="" xmlns:a16="http://schemas.microsoft.com/office/drawing/2014/main" val="4291907729"/>
                    </a:ext>
                  </a:extLst>
                </a:gridCol>
              </a:tblGrid>
              <a:tr h="26687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800" b="0" dirty="0">
                          <a:effectLst/>
                        </a:rPr>
                        <a:t>Ansamblid:</a:t>
                      </a:r>
                      <a:endParaRPr lang="et-EE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800" b="0">
                          <a:effectLst/>
                        </a:rPr>
                        <a:t> </a:t>
                      </a:r>
                      <a:endParaRPr lang="et-EE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800" b="0">
                          <a:effectLst/>
                        </a:rPr>
                        <a:t> </a:t>
                      </a:r>
                      <a:endParaRPr lang="et-EE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160498440"/>
                  </a:ext>
                </a:extLst>
              </a:tr>
              <a:tr h="563639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t-EE" sz="2800" b="0">
                          <a:effectLst/>
                        </a:rPr>
                        <a:t>flöödiansambel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t-EE" sz="2800" b="0">
                          <a:effectLst/>
                        </a:rPr>
                        <a:t>kitarriansambel</a:t>
                      </a:r>
                      <a:endParaRPr lang="et-EE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t-EE" sz="2800" b="0">
                          <a:effectLst/>
                        </a:rPr>
                        <a:t>rütmipillide ansambel </a:t>
                      </a:r>
                      <a:endParaRPr lang="et-EE" sz="28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t-EE" sz="2800" b="0" dirty="0">
                          <a:effectLst/>
                        </a:rPr>
                        <a:t>lauluansambel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t-EE" sz="2800" b="0" dirty="0">
                          <a:effectLst/>
                        </a:rPr>
                        <a:t>klaveriansamblid</a:t>
                      </a:r>
                      <a:endParaRPr lang="et-EE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09758061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="" xmlns:a16="http://schemas.microsoft.com/office/drawing/2014/main" id="{FA37F0C0-E0C8-4DC7-B242-AB613B244C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5838780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>
            <a:extLst>
              <a:ext uri="{FF2B5EF4-FFF2-40B4-BE49-F238E27FC236}">
                <a16:creationId xmlns="" xmlns:a16="http://schemas.microsoft.com/office/drawing/2014/main" id="{1F9B8E79-F255-423C-BFE6-A384D6629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b="1" dirty="0" smtClean="0"/>
              <a:t>2018/2019. </a:t>
            </a:r>
            <a:r>
              <a:rPr lang="et-EE" b="1" dirty="0"/>
              <a:t>õppeaasta eesmärgid</a:t>
            </a:r>
            <a:endParaRPr lang="et-EE" dirty="0"/>
          </a:p>
        </p:txBody>
      </p:sp>
      <p:sp>
        <p:nvSpPr>
          <p:cNvPr id="3" name="Sisu kohatäide 2">
            <a:extLst>
              <a:ext uri="{FF2B5EF4-FFF2-40B4-BE49-F238E27FC236}">
                <a16:creationId xmlns="" xmlns:a16="http://schemas.microsoft.com/office/drawing/2014/main" id="{7E5009A6-9C68-4DC5-8066-5A94DA44CE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Õppetöö</a:t>
            </a:r>
            <a:r>
              <a:rPr lang="en-US" dirty="0"/>
              <a:t> </a:t>
            </a:r>
            <a:r>
              <a:rPr lang="en-US" dirty="0" err="1"/>
              <a:t>eesmärgiks</a:t>
            </a:r>
            <a:r>
              <a:rPr lang="en-US" dirty="0"/>
              <a:t> on </a:t>
            </a:r>
            <a:r>
              <a:rPr lang="en-US" dirty="0" err="1"/>
              <a:t>laste</a:t>
            </a:r>
            <a:r>
              <a:rPr lang="en-US" dirty="0"/>
              <a:t> </a:t>
            </a:r>
            <a:r>
              <a:rPr lang="en-US" dirty="0" err="1"/>
              <a:t>muusikaline</a:t>
            </a:r>
            <a:r>
              <a:rPr lang="en-US" dirty="0"/>
              <a:t> </a:t>
            </a:r>
            <a:r>
              <a:rPr lang="en-US" dirty="0" err="1"/>
              <a:t>kasvatamine</a:t>
            </a:r>
            <a:r>
              <a:rPr lang="en-US" dirty="0"/>
              <a:t>, </a:t>
            </a:r>
            <a:r>
              <a:rPr lang="en-US" dirty="0" err="1"/>
              <a:t>kontsertide</a:t>
            </a:r>
            <a:r>
              <a:rPr lang="en-US" dirty="0"/>
              <a:t> </a:t>
            </a:r>
            <a:r>
              <a:rPr lang="en-US" dirty="0" err="1"/>
              <a:t>kuulamine</a:t>
            </a:r>
            <a:r>
              <a:rPr lang="en-US" dirty="0"/>
              <a:t> ja </a:t>
            </a:r>
            <a:r>
              <a:rPr lang="en-US" dirty="0" err="1"/>
              <a:t>aktiivne</a:t>
            </a:r>
            <a:r>
              <a:rPr lang="en-US" dirty="0"/>
              <a:t> </a:t>
            </a:r>
            <a:r>
              <a:rPr lang="en-US" dirty="0" err="1"/>
              <a:t>osavõtt</a:t>
            </a:r>
            <a:r>
              <a:rPr lang="en-US" dirty="0"/>
              <a:t> </a:t>
            </a:r>
            <a:r>
              <a:rPr lang="en-US" dirty="0" err="1"/>
              <a:t>linna</a:t>
            </a:r>
            <a:r>
              <a:rPr lang="en-US" dirty="0"/>
              <a:t> </a:t>
            </a:r>
            <a:r>
              <a:rPr lang="en-US" dirty="0" err="1"/>
              <a:t>avalikest</a:t>
            </a:r>
            <a:r>
              <a:rPr lang="en-US" dirty="0"/>
              <a:t> </a:t>
            </a:r>
            <a:r>
              <a:rPr lang="en-US" dirty="0" err="1"/>
              <a:t>kultuuriüristustest</a:t>
            </a:r>
            <a:r>
              <a:rPr lang="en-US" dirty="0"/>
              <a:t>.</a:t>
            </a:r>
            <a:endParaRPr lang="et-EE" dirty="0"/>
          </a:p>
          <a:p>
            <a:endParaRPr lang="et-EE" dirty="0"/>
          </a:p>
          <a:p>
            <a:r>
              <a:rPr lang="et-EE" dirty="0"/>
              <a:t>A</a:t>
            </a:r>
            <a:r>
              <a:rPr lang="en-US" dirty="0" err="1" smtClean="0"/>
              <a:t>nsamblimängu</a:t>
            </a:r>
            <a:r>
              <a:rPr lang="en-US" dirty="0" smtClean="0"/>
              <a:t> </a:t>
            </a:r>
            <a:r>
              <a:rPr lang="en-US" dirty="0" err="1"/>
              <a:t>arendamine</a:t>
            </a:r>
            <a:r>
              <a:rPr lang="en-US" dirty="0"/>
              <a:t> </a:t>
            </a:r>
            <a:r>
              <a:rPr lang="et-EE" dirty="0" smtClean="0"/>
              <a:t>ja</a:t>
            </a:r>
            <a:r>
              <a:rPr lang="en-US" dirty="0" smtClean="0"/>
              <a:t> </a:t>
            </a:r>
            <a:r>
              <a:rPr lang="en-US" dirty="0" err="1" smtClean="0"/>
              <a:t>konkur</a:t>
            </a:r>
            <a:r>
              <a:rPr lang="et-EE" dirty="0" smtClean="0"/>
              <a:t>s</a:t>
            </a:r>
            <a:r>
              <a:rPr lang="en-US" dirty="0" err="1" smtClean="0"/>
              <a:t>sidest</a:t>
            </a:r>
            <a:r>
              <a:rPr lang="en-US" dirty="0" smtClean="0"/>
              <a:t> </a:t>
            </a:r>
            <a:r>
              <a:rPr lang="en-US" dirty="0" err="1"/>
              <a:t>osavõtmine</a:t>
            </a:r>
            <a:r>
              <a:rPr lang="en-US" dirty="0"/>
              <a:t>.</a:t>
            </a:r>
            <a:endParaRPr lang="et-EE" dirty="0"/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547772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68725"/>
          </a:xfrm>
        </p:spPr>
        <p:txBody>
          <a:bodyPr/>
          <a:lstStyle/>
          <a:p>
            <a:pPr algn="ctr"/>
            <a:r>
              <a:rPr lang="et-EE" dirty="0"/>
              <a:t>Lasteaedade rühmad ja laste arv </a:t>
            </a:r>
            <a:r>
              <a:rPr lang="et-EE" dirty="0" smtClean="0"/>
              <a:t>2017/2018</a:t>
            </a:r>
            <a:endParaRPr lang="et-EE" dirty="0"/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4571911"/>
              </p:ext>
            </p:extLst>
          </p:nvPr>
        </p:nvGraphicFramePr>
        <p:xfrm>
          <a:off x="444842" y="1759776"/>
          <a:ext cx="11392023" cy="300751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6356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864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3451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0162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05530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77846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538634">
                <a:tc>
                  <a:txBody>
                    <a:bodyPr/>
                    <a:lstStyle/>
                    <a:p>
                      <a:pPr algn="ctr"/>
                      <a:endParaRPr lang="et-E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 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Sipsik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Rõõm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Rukkilill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dirty="0">
                          <a:effectLst/>
                        </a:rPr>
                        <a:t>Kokku</a:t>
                      </a:r>
                      <a:endParaRPr lang="et-EE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endParaRPr lang="et-EE" dirty="0" smtClean="0"/>
                    </a:p>
                    <a:p>
                      <a:pPr algn="ctr"/>
                      <a:endParaRPr lang="et-EE" dirty="0" smtClean="0"/>
                    </a:p>
                    <a:p>
                      <a:pPr algn="ctr"/>
                      <a:r>
                        <a:rPr lang="et-EE" sz="2400" dirty="0" smtClean="0"/>
                        <a:t>Rühmade      arv</a:t>
                      </a:r>
                      <a:endParaRPr lang="et-E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Aiarühmad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400" dirty="0" smtClean="0"/>
                        <a:t>7</a:t>
                      </a:r>
                      <a:endParaRPr lang="et-E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400" dirty="0" smtClean="0"/>
                        <a:t>8</a:t>
                      </a:r>
                      <a:endParaRPr lang="et-E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400" dirty="0" smtClean="0"/>
                        <a:t>10</a:t>
                      </a:r>
                      <a:endParaRPr lang="et-E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400" dirty="0" smtClean="0"/>
                        <a:t>25</a:t>
                      </a:r>
                      <a:endParaRPr lang="et-EE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Sõimerühmad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400" dirty="0" smtClean="0"/>
                        <a:t>3</a:t>
                      </a:r>
                      <a:endParaRPr lang="et-E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400" dirty="0" smtClean="0"/>
                        <a:t>2</a:t>
                      </a:r>
                      <a:endParaRPr lang="et-E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400" dirty="0" smtClean="0"/>
                        <a:t>5</a:t>
                      </a:r>
                      <a:endParaRPr lang="et-E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400" dirty="0" smtClean="0"/>
                        <a:t>10</a:t>
                      </a:r>
                      <a:endParaRPr lang="et-EE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Tasandusrühmad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400" dirty="0" smtClean="0"/>
                        <a:t>0</a:t>
                      </a:r>
                      <a:endParaRPr lang="et-E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400" dirty="0" smtClean="0"/>
                        <a:t>1</a:t>
                      </a:r>
                      <a:endParaRPr lang="et-E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400" dirty="0" smtClean="0"/>
                        <a:t>1</a:t>
                      </a:r>
                      <a:endParaRPr lang="et-E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400" dirty="0" smtClean="0"/>
                        <a:t>2</a:t>
                      </a:r>
                      <a:endParaRPr lang="et-EE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59805">
                <a:tc vMerge="1"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Kokku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400" dirty="0" smtClean="0"/>
                        <a:t>10</a:t>
                      </a:r>
                      <a:endParaRPr lang="et-E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400" dirty="0" smtClean="0"/>
                        <a:t>11</a:t>
                      </a:r>
                      <a:endParaRPr lang="et-E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400" dirty="0" smtClean="0"/>
                        <a:t>16</a:t>
                      </a:r>
                      <a:endParaRPr lang="et-E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400" dirty="0" smtClean="0"/>
                        <a:t>37</a:t>
                      </a:r>
                      <a:endParaRPr lang="et-EE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t-EE" dirty="0" smtClean="0"/>
                        <a:t>Laste arv õppeaasta 2017/2018</a:t>
                      </a:r>
                      <a:r>
                        <a:rPr lang="et-EE" baseline="0" dirty="0" smtClean="0"/>
                        <a:t> lõpul (juuni)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400" b="1" dirty="0" smtClean="0"/>
                        <a:t>217</a:t>
                      </a:r>
                      <a:endParaRPr lang="et-EE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400" b="1" dirty="0" smtClean="0"/>
                        <a:t>238</a:t>
                      </a:r>
                      <a:endParaRPr lang="et-EE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4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314</a:t>
                      </a:r>
                      <a:endParaRPr lang="et-EE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2400" b="1" dirty="0" smtClean="0"/>
                        <a:t>769</a:t>
                      </a:r>
                      <a:endParaRPr lang="et-EE" sz="24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6046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Laste arv</a:t>
            </a:r>
          </a:p>
        </p:txBody>
      </p:sp>
      <p:graphicFrame>
        <p:nvGraphicFramePr>
          <p:cNvPr id="4" name="Sisu kohatäid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6778289"/>
              </p:ext>
            </p:extLst>
          </p:nvPr>
        </p:nvGraphicFramePr>
        <p:xfrm>
          <a:off x="453082" y="1825625"/>
          <a:ext cx="10964562" cy="347472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9528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945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7846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12241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41625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38634">
                <a:tc>
                  <a:txBody>
                    <a:bodyPr/>
                    <a:lstStyle/>
                    <a:p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3600" dirty="0"/>
                        <a:t>Sipsik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3600" dirty="0"/>
                        <a:t>Rõõm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3600" dirty="0"/>
                        <a:t>Rukkilill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3600" dirty="0"/>
                        <a:t>Kokku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2017/2018. õppeaastal lõpetanud laste arv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3600" b="1" dirty="0" smtClean="0"/>
                        <a:t>27</a:t>
                      </a:r>
                      <a:endParaRPr lang="et-EE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36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</a:t>
                      </a:r>
                      <a:endParaRPr lang="et-EE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3600" b="1" dirty="0" smtClean="0"/>
                        <a:t>64</a:t>
                      </a:r>
                      <a:endParaRPr lang="et-EE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3600" b="1" dirty="0" smtClean="0"/>
                        <a:t>146</a:t>
                      </a:r>
                      <a:endParaRPr lang="et-EE" sz="3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Laste arv kokku september 2018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218</a:t>
                      </a:r>
                      <a:endParaRPr lang="en-US" sz="36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221</a:t>
                      </a:r>
                      <a:endParaRPr lang="en-US" sz="36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285</a:t>
                      </a:r>
                      <a:endParaRPr lang="en-US" sz="36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724</a:t>
                      </a:r>
                      <a:endParaRPr lang="en-US" sz="3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Uute laste arv õppeaastal 2018/2019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3600" b="1" dirty="0" smtClean="0"/>
                        <a:t>48</a:t>
                      </a:r>
                      <a:endParaRPr lang="et-EE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3600" b="1" dirty="0" smtClean="0"/>
                        <a:t>47</a:t>
                      </a:r>
                      <a:endParaRPr lang="et-EE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49</a:t>
                      </a:r>
                      <a:endParaRPr lang="et-EE" sz="3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t-EE" sz="3600" b="1" dirty="0" smtClean="0"/>
                        <a:t>144</a:t>
                      </a:r>
                      <a:endParaRPr lang="et-EE" sz="3600" b="1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t-EE" dirty="0" smtClean="0"/>
                        <a:t>Prognoositav 2018/2019. õppeaastal lõpetavate laste arv</a:t>
                      </a:r>
                      <a:endParaRPr lang="et-E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</a:t>
                      </a:r>
                      <a:endParaRPr lang="en-US" sz="36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48</a:t>
                      </a:r>
                      <a:endParaRPr lang="en-US" sz="3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b="1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endParaRPr lang="en-US" sz="3600" b="1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140</a:t>
                      </a:r>
                      <a:endParaRPr lang="en-US" sz="3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8895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/>
              <a:t>Personal</a:t>
            </a:r>
          </a:p>
        </p:txBody>
      </p:sp>
      <p:graphicFrame>
        <p:nvGraphicFramePr>
          <p:cNvPr id="5" name="Tabel 4">
            <a:extLst>
              <a:ext uri="{FF2B5EF4-FFF2-40B4-BE49-F238E27FC236}">
                <a16:creationId xmlns="" xmlns:a16="http://schemas.microsoft.com/office/drawing/2014/main" id="{21F9A521-4DE6-4689-9FDF-80D0B43937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248303"/>
              </p:ext>
            </p:extLst>
          </p:nvPr>
        </p:nvGraphicFramePr>
        <p:xfrm>
          <a:off x="771786" y="1812022"/>
          <a:ext cx="10813410" cy="4249313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3312780">
                  <a:extLst>
                    <a:ext uri="{9D8B030D-6E8A-4147-A177-3AD203B41FA5}">
                      <a16:colId xmlns="" xmlns:a16="http://schemas.microsoft.com/office/drawing/2014/main" val="3697034839"/>
                    </a:ext>
                  </a:extLst>
                </a:gridCol>
                <a:gridCol w="2467236">
                  <a:extLst>
                    <a:ext uri="{9D8B030D-6E8A-4147-A177-3AD203B41FA5}">
                      <a16:colId xmlns="" xmlns:a16="http://schemas.microsoft.com/office/drawing/2014/main" val="6454241"/>
                    </a:ext>
                  </a:extLst>
                </a:gridCol>
                <a:gridCol w="2625754">
                  <a:extLst>
                    <a:ext uri="{9D8B030D-6E8A-4147-A177-3AD203B41FA5}">
                      <a16:colId xmlns="" xmlns:a16="http://schemas.microsoft.com/office/drawing/2014/main" val="3248324546"/>
                    </a:ext>
                  </a:extLst>
                </a:gridCol>
                <a:gridCol w="2407640">
                  <a:extLst>
                    <a:ext uri="{9D8B030D-6E8A-4147-A177-3AD203B41FA5}">
                      <a16:colId xmlns="" xmlns:a16="http://schemas.microsoft.com/office/drawing/2014/main" val="2478248088"/>
                    </a:ext>
                  </a:extLst>
                </a:gridCol>
              </a:tblGrid>
              <a:tr h="298764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 dirty="0">
                          <a:effectLst/>
                          <a:latin typeface="+mn-lt"/>
                        </a:rPr>
                        <a:t> </a:t>
                      </a:r>
                      <a:endParaRPr lang="et-EE" sz="2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  <a:latin typeface="+mn-lt"/>
                        </a:rPr>
                        <a:t>Sipsik</a:t>
                      </a:r>
                      <a:endParaRPr lang="et-EE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  <a:latin typeface="+mn-lt"/>
                        </a:rPr>
                        <a:t>Rõõm</a:t>
                      </a:r>
                      <a:endParaRPr lang="et-EE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000">
                          <a:effectLst/>
                          <a:latin typeface="+mn-lt"/>
                        </a:rPr>
                        <a:t>Rukkilill</a:t>
                      </a:r>
                      <a:endParaRPr lang="et-EE" sz="20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28248308"/>
                  </a:ext>
                </a:extLst>
              </a:tr>
              <a:tr h="92387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Pedagoogiline personal 2017/2018.õa </a:t>
                      </a:r>
                      <a:endParaRPr lang="en-US" sz="2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21, sh tugispetsialiste 2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30, sh</a:t>
                      </a:r>
                      <a:endParaRPr lang="en-US" sz="2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tugispetsialiste 3</a:t>
                      </a:r>
                      <a:endParaRPr lang="en-US" sz="2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42, sh tugispetsialiste 3</a:t>
                      </a:r>
                      <a:endParaRPr lang="en-US" sz="2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893178695"/>
                  </a:ext>
                </a:extLst>
              </a:tr>
              <a:tr h="77094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Personal kokku</a:t>
                      </a:r>
                      <a:endParaRPr lang="en-US" sz="2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39</a:t>
                      </a:r>
                      <a:endParaRPr lang="en-US" sz="2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  <a:endParaRPr lang="en-US" sz="2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72</a:t>
                      </a:r>
                      <a:endParaRPr lang="en-US" sz="2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266171400"/>
                  </a:ext>
                </a:extLst>
              </a:tr>
              <a:tr h="92387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Pedagoogiline personal 2018/2019.õa</a:t>
                      </a:r>
                      <a:endParaRPr lang="en-US" sz="2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21, sh tugispetsialiste 2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30, sh</a:t>
                      </a:r>
                      <a:endParaRPr lang="en-US" sz="2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tugispetsialiste 3</a:t>
                      </a:r>
                      <a:endParaRPr lang="en-US" sz="2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44, sh tugispetsialiste 4</a:t>
                      </a:r>
                      <a:endParaRPr lang="en-US" sz="2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509718801"/>
                  </a:ext>
                </a:extLst>
              </a:tr>
              <a:tr h="29876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Personal kokku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39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74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30089667"/>
                  </a:ext>
                </a:extLst>
              </a:tr>
              <a:tr h="298764">
                <a:tc gridSpan="2"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800" dirty="0">
                          <a:effectLst/>
                          <a:latin typeface="+mn-lt"/>
                        </a:rPr>
                        <a:t>Personal kokku (Sipsik, Rõõm Rukkilill)</a:t>
                      </a:r>
                      <a:endParaRPr lang="et-EE" sz="2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b="1" dirty="0">
                          <a:effectLst/>
                          <a:latin typeface="+mn-lt"/>
                        </a:rPr>
                        <a:t>                    </a:t>
                      </a:r>
                      <a:r>
                        <a:rPr lang="et-EE" sz="3600" b="1" dirty="0" smtClean="0">
                          <a:effectLst/>
                          <a:latin typeface="+mn-lt"/>
                        </a:rPr>
                        <a:t>158</a:t>
                      </a:r>
                      <a:endParaRPr lang="et-EE" sz="36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t-EE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142376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240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2929"/>
          </a:xfrm>
        </p:spPr>
        <p:txBody>
          <a:bodyPr/>
          <a:lstStyle/>
          <a:p>
            <a:pPr algn="ctr"/>
            <a:r>
              <a:rPr lang="et-EE" dirty="0"/>
              <a:t>Õppeaasta temaatika</a:t>
            </a:r>
          </a:p>
        </p:txBody>
      </p:sp>
      <p:graphicFrame>
        <p:nvGraphicFramePr>
          <p:cNvPr id="3" name="Tabel 2">
            <a:extLst>
              <a:ext uri="{FF2B5EF4-FFF2-40B4-BE49-F238E27FC236}">
                <a16:creationId xmlns="" xmlns:a16="http://schemas.microsoft.com/office/drawing/2014/main" id="{C8D364F6-F283-46EE-B5DA-6C80E74266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0255491"/>
              </p:ext>
            </p:extLst>
          </p:nvPr>
        </p:nvGraphicFramePr>
        <p:xfrm>
          <a:off x="478171" y="1383958"/>
          <a:ext cx="11249637" cy="4445948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1971414">
                  <a:extLst>
                    <a:ext uri="{9D8B030D-6E8A-4147-A177-3AD203B41FA5}">
                      <a16:colId xmlns="" xmlns:a16="http://schemas.microsoft.com/office/drawing/2014/main" val="2162861967"/>
                    </a:ext>
                  </a:extLst>
                </a:gridCol>
                <a:gridCol w="3640822">
                  <a:extLst>
                    <a:ext uri="{9D8B030D-6E8A-4147-A177-3AD203B41FA5}">
                      <a16:colId xmlns="" xmlns:a16="http://schemas.microsoft.com/office/drawing/2014/main" val="842143436"/>
                    </a:ext>
                  </a:extLst>
                </a:gridCol>
                <a:gridCol w="2793534">
                  <a:extLst>
                    <a:ext uri="{9D8B030D-6E8A-4147-A177-3AD203B41FA5}">
                      <a16:colId xmlns="" xmlns:a16="http://schemas.microsoft.com/office/drawing/2014/main" val="3530982716"/>
                    </a:ext>
                  </a:extLst>
                </a:gridCol>
                <a:gridCol w="2843867">
                  <a:extLst>
                    <a:ext uri="{9D8B030D-6E8A-4147-A177-3AD203B41FA5}">
                      <a16:colId xmlns="" xmlns:a16="http://schemas.microsoft.com/office/drawing/2014/main" val="4076657523"/>
                    </a:ext>
                  </a:extLst>
                </a:gridCol>
              </a:tblGrid>
              <a:tr h="521542"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800" dirty="0">
                          <a:effectLst/>
                        </a:rPr>
                        <a:t> </a:t>
                      </a:r>
                      <a:endParaRPr lang="et-EE" sz="2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800">
                          <a:effectLst/>
                        </a:rPr>
                        <a:t>Sipsik</a:t>
                      </a:r>
                      <a:endParaRPr lang="et-E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800">
                          <a:effectLst/>
                        </a:rPr>
                        <a:t>Rõõm</a:t>
                      </a:r>
                      <a:endParaRPr lang="et-E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800">
                          <a:effectLst/>
                        </a:rPr>
                        <a:t>Rukkilill</a:t>
                      </a:r>
                      <a:endParaRPr lang="et-EE" sz="2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89674423"/>
                  </a:ext>
                </a:extLst>
              </a:tr>
              <a:tr h="196220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2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2017/2018</a:t>
                      </a:r>
                      <a:endParaRPr lang="en-US" sz="32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Tahan olla Eesti moodi – sama tubli sadat moodi</a:t>
                      </a:r>
                      <a:endParaRPr lang="en-US" sz="2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Avastusõpe</a:t>
                      </a:r>
                      <a:endParaRPr lang="en-US" sz="2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Terves kehas terve vaim</a:t>
                      </a:r>
                      <a:endParaRPr lang="en-US" sz="240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259138771"/>
                  </a:ext>
                </a:extLst>
              </a:tr>
              <a:tr h="1962203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2018/2019</a:t>
                      </a:r>
                      <a:endParaRPr lang="en-US" sz="3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Laula, laula suukene, liigu tantsujalakene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Meediakasvatus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24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Digipädevus</a:t>
                      </a:r>
                      <a:r>
                        <a:rPr lang="et-EE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meie lasteaias</a:t>
                      </a:r>
                      <a:endParaRPr lang="en-US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97131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0063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140043"/>
            <a:ext cx="10515600" cy="659027"/>
          </a:xfrm>
        </p:spPr>
        <p:txBody>
          <a:bodyPr>
            <a:normAutofit fontScale="90000"/>
          </a:bodyPr>
          <a:lstStyle/>
          <a:p>
            <a:pPr algn="ctr"/>
            <a:r>
              <a:rPr lang="et-EE" dirty="0"/>
              <a:t>Lasteaedade omapära</a:t>
            </a:r>
          </a:p>
        </p:txBody>
      </p:sp>
      <p:graphicFrame>
        <p:nvGraphicFramePr>
          <p:cNvPr id="6" name="Tabel 5">
            <a:extLst>
              <a:ext uri="{FF2B5EF4-FFF2-40B4-BE49-F238E27FC236}">
                <a16:creationId xmlns="" xmlns:a16="http://schemas.microsoft.com/office/drawing/2014/main" id="{5E11936A-DC9F-4963-8033-63CC32196D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744141"/>
              </p:ext>
            </p:extLst>
          </p:nvPr>
        </p:nvGraphicFramePr>
        <p:xfrm>
          <a:off x="553673" y="1021495"/>
          <a:ext cx="11165747" cy="5573808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3606435">
                  <a:extLst>
                    <a:ext uri="{9D8B030D-6E8A-4147-A177-3AD203B41FA5}">
                      <a16:colId xmlns="" xmlns:a16="http://schemas.microsoft.com/office/drawing/2014/main" val="2004974542"/>
                    </a:ext>
                  </a:extLst>
                </a:gridCol>
                <a:gridCol w="2924433">
                  <a:extLst>
                    <a:ext uri="{9D8B030D-6E8A-4147-A177-3AD203B41FA5}">
                      <a16:colId xmlns="" xmlns:a16="http://schemas.microsoft.com/office/drawing/2014/main" val="3360238077"/>
                    </a:ext>
                  </a:extLst>
                </a:gridCol>
                <a:gridCol w="4634879">
                  <a:extLst>
                    <a:ext uri="{9D8B030D-6E8A-4147-A177-3AD203B41FA5}">
                      <a16:colId xmlns="" xmlns:a16="http://schemas.microsoft.com/office/drawing/2014/main" val="2675392514"/>
                    </a:ext>
                  </a:extLst>
                </a:gridCol>
              </a:tblGrid>
              <a:tr h="5087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dirty="0">
                          <a:effectLst/>
                        </a:rPr>
                        <a:t>Sipsik</a:t>
                      </a:r>
                      <a:endParaRPr lang="et-EE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dirty="0">
                          <a:effectLst/>
                        </a:rPr>
                        <a:t>Rõõm</a:t>
                      </a:r>
                      <a:endParaRPr lang="et-EE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dirty="0">
                          <a:effectLst/>
                        </a:rPr>
                        <a:t>Rukkilill</a:t>
                      </a:r>
                      <a:endParaRPr lang="et-EE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066761156"/>
                  </a:ext>
                </a:extLst>
              </a:tr>
              <a:tr h="8064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Terviseedendus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Töö </a:t>
                      </a:r>
                      <a:r>
                        <a:rPr lang="et-EE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erivajadustega õpilastega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Robootika</a:t>
                      </a:r>
                      <a:r>
                        <a:rPr lang="et-EE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HITSA toetusel sai lasteaed 2018. aastal robotid. 2018. sügisest hakkavad rühmad õppetöös igapäevaselt kasutama </a:t>
                      </a:r>
                      <a:r>
                        <a:rPr lang="et-EE" sz="1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digiseadmeid</a:t>
                      </a:r>
                      <a:r>
                        <a:rPr lang="et-EE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49495572"/>
                  </a:ext>
                </a:extLst>
              </a:tr>
              <a:tr h="248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Õuesõpe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Mnemotehnika</a:t>
                      </a:r>
                      <a:endParaRPr lang="et-EE" sz="16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366753543"/>
                  </a:ext>
                </a:extLst>
              </a:tr>
              <a:tr h="2818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Eesti kultuuri edendamine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Kiusamisest vaba </a:t>
                      </a:r>
                      <a:r>
                        <a:rPr lang="et-EE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lasteaed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131048283"/>
                  </a:ext>
                </a:extLst>
              </a:tr>
              <a:tr h="2482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Kiusamisest vaba lasteaed (kolm rühma)</a:t>
                      </a:r>
                      <a:endParaRPr lang="en-US" sz="1600" b="0" kern="120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Avastusõpe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44634942"/>
                  </a:ext>
                </a:extLst>
              </a:tr>
              <a:tr h="5369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Vaikuseminutid (kaks rühma)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581908124"/>
                  </a:ext>
                </a:extLst>
              </a:tr>
              <a:tr h="5144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Koostöö erinevate huvi gruppidega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816306183"/>
                  </a:ext>
                </a:extLst>
              </a:tr>
              <a:tr h="7805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Eesti keelest erinevat emakeelt kõnelevate arv on 56%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726346300"/>
                  </a:ext>
                </a:extLst>
              </a:tr>
              <a:tr h="7283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Kiilide ja Mesimummide rühmad töötavad 2018/2019 õppeaastal keelekümblusmetoodika alusel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3051075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3216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98272"/>
          </a:xfrm>
        </p:spPr>
        <p:txBody>
          <a:bodyPr>
            <a:normAutofit fontScale="90000"/>
          </a:bodyPr>
          <a:lstStyle/>
          <a:p>
            <a:pPr algn="ctr"/>
            <a:r>
              <a:rPr lang="et-EE" dirty="0"/>
              <a:t>Uue õppeaasta eesmärgid</a:t>
            </a:r>
          </a:p>
        </p:txBody>
      </p:sp>
      <p:graphicFrame>
        <p:nvGraphicFramePr>
          <p:cNvPr id="6" name="Tabel 5">
            <a:extLst>
              <a:ext uri="{FF2B5EF4-FFF2-40B4-BE49-F238E27FC236}">
                <a16:creationId xmlns="" xmlns:a16="http://schemas.microsoft.com/office/drawing/2014/main" id="{4CC17D01-5CF6-4E27-A31E-72C3491066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781493"/>
              </p:ext>
            </p:extLst>
          </p:nvPr>
        </p:nvGraphicFramePr>
        <p:xfrm>
          <a:off x="478171" y="1286694"/>
          <a:ext cx="11232859" cy="433707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391338">
                  <a:extLst>
                    <a:ext uri="{9D8B030D-6E8A-4147-A177-3AD203B41FA5}">
                      <a16:colId xmlns="" xmlns:a16="http://schemas.microsoft.com/office/drawing/2014/main" val="4055490719"/>
                    </a:ext>
                  </a:extLst>
                </a:gridCol>
                <a:gridCol w="3593127">
                  <a:extLst>
                    <a:ext uri="{9D8B030D-6E8A-4147-A177-3AD203B41FA5}">
                      <a16:colId xmlns="" xmlns:a16="http://schemas.microsoft.com/office/drawing/2014/main" val="1354757214"/>
                    </a:ext>
                  </a:extLst>
                </a:gridCol>
                <a:gridCol w="4248394">
                  <a:extLst>
                    <a:ext uri="{9D8B030D-6E8A-4147-A177-3AD203B41FA5}">
                      <a16:colId xmlns="" xmlns:a16="http://schemas.microsoft.com/office/drawing/2014/main" val="1819437706"/>
                    </a:ext>
                  </a:extLst>
                </a:gridCol>
              </a:tblGrid>
              <a:tr h="5295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dirty="0">
                          <a:effectLst/>
                        </a:rPr>
                        <a:t>Sipsik</a:t>
                      </a:r>
                      <a:endParaRPr lang="et-EE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>
                          <a:effectLst/>
                        </a:rPr>
                        <a:t>Rõõm</a:t>
                      </a:r>
                      <a:endParaRPr lang="et-EE" sz="3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dirty="0">
                          <a:effectLst/>
                        </a:rPr>
                        <a:t>Rukkilill</a:t>
                      </a:r>
                      <a:endParaRPr lang="et-EE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47263177"/>
                  </a:ext>
                </a:extLst>
              </a:tr>
              <a:tr h="777123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t-EE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Laps väärtustab Eesti rahvatraditsioone – lauldes ja </a:t>
                      </a:r>
                      <a:r>
                        <a:rPr lang="et-EE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tantsides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et-EE" sz="18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Digipädevuse</a:t>
                      </a:r>
                      <a:r>
                        <a:rPr lang="et-EE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alusoskuste arendamine </a:t>
                      </a:r>
                      <a:r>
                        <a:rPr lang="et-EE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lasteaias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Lapse loovuse ja iseseisvuse toetamine.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92740175"/>
                  </a:ext>
                </a:extLst>
              </a:tr>
              <a:tr h="125356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t-EE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Laps </a:t>
                      </a:r>
                      <a:r>
                        <a:rPr lang="et-EE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loob heade suhete pagasi lasteaias. Laps märkab oma mõtteid ja tundeid ning oskab nendega toime tulla. Laps arvestab kaaslastega. 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t-EE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Meediakasvatuse ainekava koostamine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t-EE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Mängu kaudu </a:t>
                      </a:r>
                      <a:r>
                        <a:rPr lang="et-EE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õppimine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12772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80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t-EE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et-EE" sz="18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Digipädevuse</a:t>
                      </a:r>
                      <a:r>
                        <a:rPr lang="et-EE" sz="18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alusoskuste kujundamine</a:t>
                      </a:r>
                      <a:endParaRPr lang="en-US" sz="18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8531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52424" y="216845"/>
            <a:ext cx="10389973" cy="541036"/>
          </a:xfrm>
        </p:spPr>
        <p:txBody>
          <a:bodyPr>
            <a:noAutofit/>
          </a:bodyPr>
          <a:lstStyle/>
          <a:p>
            <a:pPr algn="ctr"/>
            <a:r>
              <a:rPr lang="et-EE" sz="3600" dirty="0" smtClean="0"/>
              <a:t>2017/2018. </a:t>
            </a:r>
            <a:r>
              <a:rPr lang="et-EE" sz="3600" dirty="0"/>
              <a:t>aastal teostati remonttöid summas</a:t>
            </a:r>
            <a:r>
              <a:rPr lang="et-EE" sz="3600" b="1" dirty="0"/>
              <a:t> </a:t>
            </a:r>
            <a:r>
              <a:rPr lang="et-EE" sz="3600" b="1" dirty="0" smtClean="0"/>
              <a:t/>
            </a:r>
            <a:br>
              <a:rPr lang="et-EE" sz="3600" b="1" dirty="0" smtClean="0"/>
            </a:br>
            <a:r>
              <a:rPr lang="et-EE" sz="3600" b="1" dirty="0" smtClean="0"/>
              <a:t>333</a:t>
            </a:r>
            <a:r>
              <a:rPr lang="et-EE" sz="3600" b="1" dirty="0"/>
              <a:t> </a:t>
            </a:r>
            <a:r>
              <a:rPr lang="et-EE" sz="3600" b="1" dirty="0" smtClean="0"/>
              <a:t>690,00 </a:t>
            </a:r>
            <a:r>
              <a:rPr lang="et-EE" sz="3600" b="1" dirty="0"/>
              <a:t>eurot</a:t>
            </a:r>
            <a:endParaRPr lang="et-EE" sz="3600" dirty="0"/>
          </a:p>
        </p:txBody>
      </p:sp>
      <p:graphicFrame>
        <p:nvGraphicFramePr>
          <p:cNvPr id="6" name="Tabel 5">
            <a:extLst>
              <a:ext uri="{FF2B5EF4-FFF2-40B4-BE49-F238E27FC236}">
                <a16:creationId xmlns="" xmlns:a16="http://schemas.microsoft.com/office/drawing/2014/main" id="{043D3C63-36B3-494F-8850-C594C78BED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497540"/>
              </p:ext>
            </p:extLst>
          </p:nvPr>
        </p:nvGraphicFramePr>
        <p:xfrm>
          <a:off x="1045590" y="988542"/>
          <a:ext cx="9803642" cy="5590122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2743815">
                  <a:extLst>
                    <a:ext uri="{9D8B030D-6E8A-4147-A177-3AD203B41FA5}">
                      <a16:colId xmlns="" xmlns:a16="http://schemas.microsoft.com/office/drawing/2014/main" val="3805484276"/>
                    </a:ext>
                  </a:extLst>
                </a:gridCol>
                <a:gridCol w="3558746">
                  <a:extLst>
                    <a:ext uri="{9D8B030D-6E8A-4147-A177-3AD203B41FA5}">
                      <a16:colId xmlns="" xmlns:a16="http://schemas.microsoft.com/office/drawing/2014/main" val="1423010560"/>
                    </a:ext>
                  </a:extLst>
                </a:gridCol>
                <a:gridCol w="3501081">
                  <a:extLst>
                    <a:ext uri="{9D8B030D-6E8A-4147-A177-3AD203B41FA5}">
                      <a16:colId xmlns="" xmlns:a16="http://schemas.microsoft.com/office/drawing/2014/main" val="1199714532"/>
                    </a:ext>
                  </a:extLst>
                </a:gridCol>
              </a:tblGrid>
              <a:tr h="54685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dirty="0">
                          <a:effectLst/>
                        </a:rPr>
                        <a:t>Sipsik</a:t>
                      </a:r>
                      <a:endParaRPr lang="et-EE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8" marR="368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dirty="0">
                          <a:effectLst/>
                        </a:rPr>
                        <a:t>Rõõm</a:t>
                      </a:r>
                      <a:endParaRPr lang="et-EE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8" marR="368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3600" dirty="0">
                          <a:effectLst/>
                        </a:rPr>
                        <a:t>Rukkilill</a:t>
                      </a:r>
                      <a:endParaRPr lang="et-EE" sz="3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8" marR="36818" marT="0" marB="0"/>
                </a:tc>
                <a:extLst>
                  <a:ext uri="{0D108BD9-81ED-4DB2-BD59-A6C34878D82A}">
                    <a16:rowId xmlns="" xmlns:a16="http://schemas.microsoft.com/office/drawing/2014/main" val="840213113"/>
                  </a:ext>
                </a:extLst>
              </a:tr>
              <a:tr h="2863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000" b="1" dirty="0">
                          <a:effectLst/>
                        </a:rPr>
                        <a:t>Remonttööde loetelu</a:t>
                      </a:r>
                      <a:endParaRPr lang="et-EE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8" marR="368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000" b="1" dirty="0">
                          <a:effectLst/>
                        </a:rPr>
                        <a:t>Remonttööde loetelu</a:t>
                      </a:r>
                      <a:endParaRPr lang="et-EE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8" marR="3681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000" b="1" dirty="0">
                          <a:effectLst/>
                        </a:rPr>
                        <a:t>Remonttööde loetelu</a:t>
                      </a:r>
                      <a:endParaRPr lang="et-EE" sz="1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8" marR="36818" marT="0" marB="0"/>
                </a:tc>
                <a:extLst>
                  <a:ext uri="{0D108BD9-81ED-4DB2-BD59-A6C34878D82A}">
                    <a16:rowId xmlns="" xmlns:a16="http://schemas.microsoft.com/office/drawing/2014/main" val="1565276542"/>
                  </a:ext>
                </a:extLst>
              </a:tr>
              <a:tr h="4310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Katuse renoveerimine</a:t>
                      </a:r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Seitsme välisukse vahetus</a:t>
                      </a:r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Kellamäe 1 autovärava remont</a:t>
                      </a:r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578992723"/>
                  </a:ext>
                </a:extLst>
              </a:tr>
              <a:tr h="416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Osalised </a:t>
                      </a:r>
                      <a:r>
                        <a:rPr lang="et-EE" sz="12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õue ala </a:t>
                      </a:r>
                      <a:r>
                        <a:rPr lang="et-E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korrastustööd</a:t>
                      </a:r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Seitsme </a:t>
                      </a:r>
                      <a:r>
                        <a:rPr lang="et-EE" sz="12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välistamburi</a:t>
                      </a:r>
                      <a:r>
                        <a:rPr lang="et-E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sanitaarremont ja </a:t>
                      </a:r>
                      <a:r>
                        <a:rPr lang="et-EE" sz="12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välistreppide</a:t>
                      </a:r>
                      <a:r>
                        <a:rPr lang="et-E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katmine kiviplaatidega</a:t>
                      </a:r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Kellamäe 1 keelekümblusklassi WC </a:t>
                      </a:r>
                      <a:r>
                        <a:rPr lang="et-EE" sz="12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remont, </a:t>
                      </a:r>
                      <a:r>
                        <a:rPr lang="et-EE" sz="1200" b="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keelekümblusklassi remont</a:t>
                      </a:r>
                      <a:endParaRPr lang="en-US" sz="1200" b="0" kern="1200" noProof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865150965"/>
                  </a:ext>
                </a:extLst>
              </a:tr>
              <a:tr h="4310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Lõunapoolse sissekäigu remont</a:t>
                      </a:r>
                      <a:endParaRPr lang="et-EE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Kaheksanda rühma rühmaruumi ja garderoobi sanitaarremont</a:t>
                      </a:r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2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Nurga 2 rühma nr 11 osaline remont</a:t>
                      </a:r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564768485"/>
                  </a:ext>
                </a:extLst>
              </a:tr>
              <a:tr h="416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Saali esitlustehnika paigaldamine</a:t>
                      </a:r>
                      <a:endParaRPr lang="en-US" sz="1200" b="0" kern="120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Hoonele maanduskontuuri paigaldamine</a:t>
                      </a:r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2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Kellamäe 1 ja Nurga 2 ATS taastamine ning</a:t>
                      </a:r>
                      <a:r>
                        <a:rPr lang="et-EE" sz="1200" b="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ATS </a:t>
                      </a:r>
                      <a:r>
                        <a:rPr lang="et-EE" sz="1200" b="0" kern="1200" noProof="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keskseade</a:t>
                      </a:r>
                      <a:r>
                        <a:rPr lang="et-EE" sz="1200" b="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vahetus</a:t>
                      </a:r>
                      <a:endParaRPr lang="en-US" sz="1200" b="0" kern="1200" noProof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65356924"/>
                  </a:ext>
                </a:extLst>
              </a:tr>
              <a:tr h="5977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Rulood saali ja kahte tualettruumi</a:t>
                      </a:r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 teise korpuse keldrivalgustuse renoveerimine</a:t>
                      </a:r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Kellamäe 1 ja Nurga </a:t>
                      </a:r>
                      <a:r>
                        <a:rPr lang="et-E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et-EE" sz="12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boilerite </a:t>
                      </a:r>
                      <a:r>
                        <a:rPr lang="et-E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vahetus</a:t>
                      </a:r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040586162"/>
                  </a:ext>
                </a:extLst>
              </a:tr>
              <a:tr h="4161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Mööbli osaline uuendamine</a:t>
                      </a:r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 esimese korpuse külmaveetrassi renoveerimine keldris</a:t>
                      </a:r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Nurga 2 kahe </a:t>
                      </a:r>
                      <a:r>
                        <a:rPr lang="et-EE" sz="12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topeltukse</a:t>
                      </a:r>
                      <a:r>
                        <a:rPr lang="et-E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t-EE" sz="12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vahetus</a:t>
                      </a:r>
                      <a:r>
                        <a:rPr lang="et-EE" sz="1200" b="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ning külmavee torustiku remont</a:t>
                      </a:r>
                      <a:endParaRPr lang="en-US" sz="1200" b="0" kern="1200" noProof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169354828"/>
                  </a:ext>
                </a:extLst>
              </a:tr>
              <a:tr h="419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Liblikate, Jaaniusside ja Tirtsude rühmade tualettruumi</a:t>
                      </a:r>
                      <a:r>
                        <a:rPr lang="et-EE" sz="1200" b="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t-EE" sz="1200" b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remont</a:t>
                      </a:r>
                      <a:endParaRPr lang="et-EE" sz="12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Kolme mänguveranda põranda vahetus</a:t>
                      </a:r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Nurga 2 elektritööd (ruumid 38, 40, 41, 43, 44, 45 ja WC), elektritööd rühmas nr 2</a:t>
                      </a:r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26580316"/>
                  </a:ext>
                </a:extLst>
              </a:tr>
              <a:tr h="4199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200" b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Kahte tualettruumi uute radiaatorite paigaldamine</a:t>
                      </a:r>
                      <a:endParaRPr lang="et-EE" sz="1200" b="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Kahe trepikoja </a:t>
                      </a:r>
                      <a:r>
                        <a:rPr lang="et-EE" sz="12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remont</a:t>
                      </a:r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Kellamäe 1 muusikasaali valgustite </a:t>
                      </a:r>
                      <a:r>
                        <a:rPr lang="et-EE" sz="12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vahetus ning </a:t>
                      </a:r>
                      <a:r>
                        <a:rPr lang="et-EE" sz="1200" b="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kanalisatsioonitorude vahetus</a:t>
                      </a:r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98796570"/>
                  </a:ext>
                </a:extLst>
              </a:tr>
              <a:tr h="2966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t-EE" sz="1200" b="0" dirty="0" smtClean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200" b="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Kahe tuletõkkeukse paigaldus</a:t>
                      </a:r>
                      <a:endParaRPr lang="en-US" sz="1200" b="0" kern="1200" noProof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200" b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598022387"/>
                  </a:ext>
                </a:extLst>
              </a:tr>
              <a:tr h="4152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dirty="0" smtClean="0">
                          <a:effectLst/>
                          <a:latin typeface="+mn-lt"/>
                          <a:ea typeface="Calibri" panose="020F0502020204030204" pitchFamily="34" charset="0"/>
                        </a:rPr>
                        <a:t>Tuletõkkeuste paigaldamine (Päästeameti ettekirjutuse osaline täitmine)</a:t>
                      </a:r>
                      <a:endParaRPr lang="et-EE" sz="12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t-EE" sz="1200" b="0" kern="1200" noProof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Nelja välisukse paigaldus</a:t>
                      </a:r>
                      <a:endParaRPr lang="en-US" sz="1200" b="0" kern="1200" noProof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Nurga 2 rühma nr 7 WC ja pesuruumi remont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818455620"/>
                  </a:ext>
                </a:extLst>
              </a:tr>
              <a:tr h="4366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dirty="0" smtClean="0">
                          <a:effectLst/>
                          <a:latin typeface="+mn-lt"/>
                        </a:rPr>
                        <a:t>137 130,00</a:t>
                      </a:r>
                      <a:r>
                        <a:rPr lang="et-EE" sz="1600" b="0" dirty="0">
                          <a:effectLst/>
                          <a:latin typeface="+mn-lt"/>
                        </a:rPr>
                        <a:t> </a:t>
                      </a:r>
                      <a:endParaRPr lang="et-EE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8" marR="368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600" b="0" dirty="0" smtClean="0">
                          <a:effectLst/>
                          <a:latin typeface="+mn-lt"/>
                        </a:rPr>
                        <a:t>69 335,00</a:t>
                      </a:r>
                      <a:endParaRPr lang="et-EE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dirty="0">
                          <a:effectLst/>
                          <a:latin typeface="+mn-lt"/>
                        </a:rPr>
                        <a:t> </a:t>
                      </a:r>
                      <a:endParaRPr lang="et-EE" sz="12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8" marR="3681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200" b="0" dirty="0">
                          <a:effectLst/>
                          <a:latin typeface="+mn-lt"/>
                        </a:rPr>
                        <a:t> </a:t>
                      </a:r>
                      <a:r>
                        <a:rPr lang="et-EE" sz="1600" b="0" dirty="0" smtClean="0">
                          <a:effectLst/>
                          <a:latin typeface="+mn-lt"/>
                        </a:rPr>
                        <a:t>127 225,00</a:t>
                      </a:r>
                      <a:endParaRPr lang="et-EE" sz="16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t-EE" sz="1000" b="0" dirty="0">
                          <a:effectLst/>
                          <a:latin typeface="+mn-lt"/>
                        </a:rPr>
                        <a:t> </a:t>
                      </a:r>
                      <a:endParaRPr lang="et-EE" sz="10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6818" marR="36818" marT="0" marB="0"/>
                </a:tc>
                <a:extLst>
                  <a:ext uri="{0D108BD9-81ED-4DB2-BD59-A6C34878D82A}">
                    <a16:rowId xmlns="" xmlns:a16="http://schemas.microsoft.com/office/drawing/2014/main" val="30804372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7670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'i kujund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3486</TotalTime>
  <Words>1730</Words>
  <Application>Microsoft Office PowerPoint</Application>
  <PresentationFormat>Widescreen</PresentationFormat>
  <Paragraphs>674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Symbol</vt:lpstr>
      <vt:lpstr>Times New Roman</vt:lpstr>
      <vt:lpstr>Office'i kujundus</vt:lpstr>
      <vt:lpstr>Maardu linna munitsipaalomandis olevate haridusasutuste  2017/2018. õppeaasta kokkuvõte ja valmisolek 2018/2019. õppeaastaks</vt:lpstr>
      <vt:lpstr>Lasteaiad</vt:lpstr>
      <vt:lpstr>Lasteaedade rühmad ja laste arv 2017/2018</vt:lpstr>
      <vt:lpstr>Laste arv</vt:lpstr>
      <vt:lpstr>Personal</vt:lpstr>
      <vt:lpstr>Õppeaasta temaatika</vt:lpstr>
      <vt:lpstr>Lasteaedade omapära</vt:lpstr>
      <vt:lpstr>Uue õppeaasta eesmärgid</vt:lpstr>
      <vt:lpstr>2017/2018. aastal teostati remonttöid summas  333 690,00 eurot</vt:lpstr>
      <vt:lpstr>Ülevaade lasteaedades teostatud remonttöödest kolme õppeaasta võrdluses</vt:lpstr>
      <vt:lpstr>Lasteaedade ettepanekud füüsilise õpikeskkonna parendamiseks</vt:lpstr>
      <vt:lpstr>Muuga lasteaia ehitamine </vt:lpstr>
      <vt:lpstr>Koolid </vt:lpstr>
      <vt:lpstr>Õpilaste arv</vt:lpstr>
      <vt:lpstr>Õpilaste arv klassiti</vt:lpstr>
      <vt:lpstr> Hariduslike erivajadustega õpilaste arv  </vt:lpstr>
      <vt:lpstr>Personal</vt:lpstr>
      <vt:lpstr>Koolide omapära</vt:lpstr>
      <vt:lpstr>2018/2019.õa õppe- ja kasvatustöö üldeesmärgid</vt:lpstr>
      <vt:lpstr>2017. aastal teostati töid summas  143 042,00 eurot</vt:lpstr>
      <vt:lpstr>2018.aastal on teostatud töid summas  369 312,65 eurot</vt:lpstr>
      <vt:lpstr>PowerPoint Presentation</vt:lpstr>
      <vt:lpstr>Maardu linna hankeplaani ettepanekud  2019. a </vt:lpstr>
      <vt:lpstr>PowerPoint Presentation</vt:lpstr>
      <vt:lpstr>Maardu Kunstide Kool</vt:lpstr>
      <vt:lpstr>PowerPoint Presentation</vt:lpstr>
      <vt:lpstr>Õpilaste arv koolis 2017/2018. õa  - 181 </vt:lpstr>
      <vt:lpstr>Maardu Kunstide Kooli klassid ja grupid 2018/2019. õa</vt:lpstr>
      <vt:lpstr>2018/2019. õppeaasta eesmärgid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Maardu haridusasutuste kokkuvõte õppeaastast 2015/2016</dc:title>
  <dc:creator>Ailar Lyra</dc:creator>
  <cp:lastModifiedBy>Anastassia Valuzina</cp:lastModifiedBy>
  <cp:revision>232</cp:revision>
  <cp:lastPrinted>2018-09-14T11:41:37Z</cp:lastPrinted>
  <dcterms:created xsi:type="dcterms:W3CDTF">2016-09-15T10:12:39Z</dcterms:created>
  <dcterms:modified xsi:type="dcterms:W3CDTF">2018-10-11T07:16:34Z</dcterms:modified>
</cp:coreProperties>
</file>