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1212" autoAdjust="0"/>
  </p:normalViewPr>
  <p:slideViewPr>
    <p:cSldViewPr snapToGrid="0">
      <p:cViewPr varScale="1">
        <p:scale>
          <a:sx n="119" d="100"/>
          <a:sy n="119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21EA9-9E33-4040-8AE4-1A53D4FEA9C3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2322F-EAD1-445F-A00A-19938776BB2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2345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1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3116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9349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FCC slaidis:</a:t>
            </a:r>
            <a:r>
              <a:rPr lang="et-EE" baseline="0" dirty="0"/>
              <a:t> </a:t>
            </a:r>
            <a:r>
              <a:rPr lang="en-US" dirty="0"/>
              <a:t>UK-US-FRA-</a:t>
            </a:r>
            <a:r>
              <a:rPr lang="en-US" dirty="0" err="1"/>
              <a:t>eFP</a:t>
            </a:r>
            <a:r>
              <a:rPr lang="en-US" dirty="0"/>
              <a:t> POL-DNK-LVA-LTU-GEO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764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871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35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59784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14237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Pilt:</a:t>
            </a:r>
            <a:r>
              <a:rPr lang="et-EE" baseline="0" dirty="0" smtClean="0"/>
              <a:t> </a:t>
            </a:r>
            <a:r>
              <a:rPr lang="fi-FI" baseline="0" dirty="0" smtClean="0"/>
              <a:t>Kaitseväe logistikud likvideerisid Tootsi</a:t>
            </a:r>
            <a:r>
              <a:rPr lang="et-EE" baseline="0" dirty="0" smtClean="0"/>
              <a:t> alevis Põhja-Pärnumaa valla palvel</a:t>
            </a:r>
            <a:r>
              <a:rPr lang="fi-FI" baseline="0" dirty="0" smtClean="0"/>
              <a:t> kasutu </a:t>
            </a:r>
            <a:r>
              <a:rPr lang="et-EE" baseline="0" dirty="0" smtClean="0"/>
              <a:t>jalakäijate</a:t>
            </a:r>
            <a:r>
              <a:rPr lang="fi-FI" baseline="0" dirty="0" smtClean="0"/>
              <a:t>silla</a:t>
            </a:r>
            <a:endParaRPr lang="et-E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96593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Pilt:</a:t>
            </a:r>
            <a:r>
              <a:rPr lang="et-EE" baseline="0" dirty="0" smtClean="0"/>
              <a:t> Anija vallas Soodla</a:t>
            </a:r>
            <a:r>
              <a:rPr lang="fi-FI" baseline="0" dirty="0" smtClean="0"/>
              <a:t> </a:t>
            </a:r>
            <a:r>
              <a:rPr lang="et-EE" baseline="0" dirty="0" smtClean="0"/>
              <a:t>jalakäijate</a:t>
            </a:r>
            <a:r>
              <a:rPr lang="fi-FI" baseline="0" dirty="0" smtClean="0"/>
              <a:t>silla</a:t>
            </a:r>
            <a:r>
              <a:rPr lang="et-EE" baseline="0" dirty="0" smtClean="0"/>
              <a:t> taastamine.</a:t>
            </a:r>
            <a:endParaRPr lang="et-E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EEEA3-273B-4ECE-864C-6510FE43C022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244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199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49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0817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80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39097" y="274638"/>
            <a:ext cx="8721268" cy="706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35360" y="1027758"/>
            <a:ext cx="11247040" cy="52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8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022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322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245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104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1460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92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4872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8046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304F8-AF80-4D56-B732-5D43DD5CA007}" type="datetimeFigureOut">
              <a:rPr lang="et-EE" smtClean="0"/>
              <a:t>05.04.2023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9853-3DBB-493D-8D26-F79DB0FD27A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8397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evadtorm@mil.e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g"/><Relationship Id="rId21" Type="http://schemas.openxmlformats.org/officeDocument/2006/relationships/image" Target="../media/image23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32599" y="2013768"/>
            <a:ext cx="8520608" cy="1700784"/>
          </a:xfrm>
        </p:spPr>
        <p:txBody>
          <a:bodyPr anchor="ctr">
            <a:normAutofit/>
          </a:bodyPr>
          <a:lstStyle/>
          <a:p>
            <a:pPr algn="l"/>
            <a:r>
              <a:rPr lang="et-EE" sz="6600" b="1" dirty="0" smtClean="0">
                <a:latin typeface="Helvetica Neue"/>
                <a:cs typeface="Arial" panose="020B0604020202020204" pitchFamily="34" charset="0"/>
              </a:rPr>
              <a:t>KEVADTORM 2023</a:t>
            </a:r>
            <a:endParaRPr lang="et-EE" sz="6600" dirty="0">
              <a:solidFill>
                <a:srgbClr val="FF0000"/>
              </a:solidFill>
              <a:effectLst/>
              <a:latin typeface="Helvetica Neue"/>
              <a:cs typeface="Arial" panose="020B0604020202020204" pitchFamily="34" charset="0"/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432599" y="3583779"/>
            <a:ext cx="6299200" cy="1020851"/>
          </a:xfrm>
        </p:spPr>
        <p:txBody>
          <a:bodyPr>
            <a:noAutofit/>
          </a:bodyPr>
          <a:lstStyle/>
          <a:p>
            <a:pPr marL="342891" indent="-342891" algn="l" defTabSz="457189">
              <a:defRPr sz="1800">
                <a:solidFill>
                  <a:srgbClr val="000000"/>
                </a:solidFill>
                <a:effectLst/>
              </a:defRPr>
            </a:pPr>
            <a:endParaRPr lang="et-EE" sz="1800" dirty="0">
              <a:latin typeface="Helvetica Neue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891" indent="-342891" algn="l" defTabSz="457189">
              <a:defRPr sz="1800">
                <a:solidFill>
                  <a:srgbClr val="000000"/>
                </a:solidFill>
                <a:effectLst/>
              </a:defRPr>
            </a:pPr>
            <a:r>
              <a:rPr lang="et-EE" sz="1800" dirty="0" smtClean="0">
                <a:latin typeface="Helvetica Neue"/>
                <a:ea typeface="Helvetica Neue Light"/>
                <a:cs typeface="Arial" panose="020B0604020202020204" pitchFamily="34" charset="0"/>
                <a:sym typeface="Helvetica Neue Light"/>
              </a:rPr>
              <a:t>Infopäev</a:t>
            </a:r>
          </a:p>
          <a:p>
            <a:pPr marL="342891" indent="-342891" algn="l" defTabSz="457189">
              <a:defRPr sz="1800">
                <a:solidFill>
                  <a:srgbClr val="000000"/>
                </a:solidFill>
                <a:effectLst/>
              </a:defRPr>
            </a:pPr>
            <a:r>
              <a:rPr lang="et-EE" sz="1800" dirty="0" smtClean="0">
                <a:latin typeface="Helvetica Neue"/>
                <a:ea typeface="Helvetica Neue Light"/>
                <a:cs typeface="Arial" panose="020B0604020202020204" pitchFamily="34" charset="0"/>
                <a:sym typeface="Helvetica Neue Light"/>
              </a:rPr>
              <a:t>05.04.2023</a:t>
            </a:r>
            <a:endParaRPr lang="fi-FI" sz="1800" dirty="0">
              <a:latin typeface="Helvetica Neue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4" name="Picture 2" descr="https://oppused.mil.intra/oppused/_layouts/15/DefenceForces.Trainings/GetImageThumb.ashx?o=FitOrCenter&amp;s=200x200&amp;u=https%3a%2f%2foppused.mil.intra%2foppused%2fTrainingsImages%2fkevadtorm_2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614" y="1903632"/>
            <a:ext cx="1972686" cy="31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92927" y="497305"/>
            <a:ext cx="11844858" cy="62511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27" y="580153"/>
            <a:ext cx="9753600" cy="6029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8656" y="3936901"/>
            <a:ext cx="352196" cy="18466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t-EE" sz="600" kern="0" dirty="0" smtClean="0"/>
              <a:t>VCP</a:t>
            </a:r>
            <a:endParaRPr lang="et-EE" sz="10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927423" y="3665095"/>
            <a:ext cx="659567" cy="8844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8279463" y="575041"/>
            <a:ext cx="3746920" cy="75790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ysDash"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1100" kern="0" dirty="0" smtClean="0"/>
              <a:t>Kontroll-läbilaskepunkti (VCP) ala aktiivne ainult TALLINN suunal 18.05.2023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1100" kern="0" dirty="0" smtClean="0"/>
              <a:t> kell </a:t>
            </a:r>
            <a:r>
              <a:rPr lang="et-EE" sz="1100" kern="0" dirty="0" smtClean="0"/>
              <a:t>10:00 </a:t>
            </a:r>
            <a:r>
              <a:rPr lang="et-EE" sz="1100" kern="0" dirty="0" smtClean="0"/>
              <a:t>– </a:t>
            </a:r>
            <a:r>
              <a:rPr lang="et-EE" sz="1100" kern="0" dirty="0" smtClean="0"/>
              <a:t>20:00 </a:t>
            </a:r>
            <a:r>
              <a:rPr lang="et-EE" sz="1100" kern="0" dirty="0" smtClean="0"/>
              <a:t>ning liiklus ümber kohandatud Kaitseväe poolt</a:t>
            </a:r>
            <a:endParaRPr lang="et-EE" sz="1100" kern="0" dirty="0"/>
          </a:p>
        </p:txBody>
      </p:sp>
      <p:sp>
        <p:nvSpPr>
          <p:cNvPr id="21" name="Freeform 20"/>
          <p:cNvSpPr/>
          <p:nvPr/>
        </p:nvSpPr>
        <p:spPr bwMode="auto">
          <a:xfrm>
            <a:off x="2520105" y="3791672"/>
            <a:ext cx="4585233" cy="458039"/>
          </a:xfrm>
          <a:custGeom>
            <a:avLst/>
            <a:gdLst>
              <a:gd name="connsiteX0" fmla="*/ 4585233 w 4585233"/>
              <a:gd name="connsiteY0" fmla="*/ 458039 h 458039"/>
              <a:gd name="connsiteX1" fmla="*/ 2299233 w 4585233"/>
              <a:gd name="connsiteY1" fmla="*/ 375594 h 458039"/>
              <a:gd name="connsiteX2" fmla="*/ 193115 w 4585233"/>
              <a:gd name="connsiteY2" fmla="*/ 30820 h 458039"/>
              <a:gd name="connsiteX3" fmla="*/ 223095 w 4585233"/>
              <a:gd name="connsiteY3" fmla="*/ 38315 h 45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5233" h="458039">
                <a:moveTo>
                  <a:pt x="4585233" y="458039"/>
                </a:moveTo>
                <a:cubicBezTo>
                  <a:pt x="3808243" y="452418"/>
                  <a:pt x="3031253" y="446797"/>
                  <a:pt x="2299233" y="375594"/>
                </a:cubicBezTo>
                <a:cubicBezTo>
                  <a:pt x="1567213" y="304391"/>
                  <a:pt x="539138" y="87033"/>
                  <a:pt x="193115" y="30820"/>
                </a:cubicBezTo>
                <a:cubicBezTo>
                  <a:pt x="-152908" y="-25393"/>
                  <a:pt x="35093" y="6461"/>
                  <a:pt x="223095" y="38315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279463" y="2248055"/>
            <a:ext cx="3858322" cy="1405377"/>
            <a:chOff x="7954609" y="1896828"/>
            <a:chExt cx="4074999" cy="1303573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9488870" y="1896828"/>
              <a:ext cx="1121762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itle 3"/>
            <p:cNvSpPr txBox="1">
              <a:spLocks/>
            </p:cNvSpPr>
            <p:nvPr/>
          </p:nvSpPr>
          <p:spPr>
            <a:xfrm>
              <a:off x="7954609" y="1984443"/>
              <a:ext cx="4074999" cy="1215958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t-EE" sz="1200" kern="0" dirty="0" smtClean="0"/>
                <a:t>Lõigul kehtestatakse ajaliselt järgmised piirangud: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t-EE" sz="1200" kern="0" dirty="0" smtClean="0"/>
                <a:t>06:00 </a:t>
              </a:r>
              <a:r>
                <a:rPr lang="et-EE" sz="1200" kern="0" dirty="0"/>
                <a:t>– </a:t>
              </a:r>
              <a:r>
                <a:rPr lang="et-EE" sz="1200" kern="0" dirty="0" smtClean="0"/>
                <a:t>10:00 </a:t>
              </a:r>
              <a:r>
                <a:rPr lang="et-EE" sz="1200" kern="0" dirty="0" smtClean="0"/>
                <a:t>ei ole läbitav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t-EE" sz="1200" kern="0" dirty="0" smtClean="0"/>
                <a:t>10:00 </a:t>
              </a:r>
              <a:r>
                <a:rPr lang="et-EE" sz="1200" kern="0" dirty="0" smtClean="0"/>
                <a:t>– </a:t>
              </a:r>
              <a:r>
                <a:rPr lang="et-EE" sz="1200" kern="0" dirty="0" smtClean="0"/>
                <a:t>20:00 </a:t>
              </a:r>
              <a:r>
                <a:rPr lang="et-EE" sz="1200" kern="0" dirty="0" smtClean="0"/>
                <a:t>läbitav kiiruse piirangutega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t-EE" sz="1200" kern="0" dirty="0" smtClean="0"/>
                <a:t>20:00 </a:t>
              </a:r>
              <a:r>
                <a:rPr lang="et-EE" sz="1200" kern="0" dirty="0"/>
                <a:t>– </a:t>
              </a:r>
              <a:r>
                <a:rPr lang="et-EE" sz="1200" kern="0" dirty="0" smtClean="0"/>
                <a:t>00:00 </a:t>
              </a:r>
              <a:r>
                <a:rPr lang="et-EE" sz="1200" kern="0" dirty="0" smtClean="0"/>
                <a:t>ei </a:t>
              </a:r>
              <a:r>
                <a:rPr lang="et-EE" sz="1200" kern="0" dirty="0" smtClean="0"/>
                <a:t>ole läbitav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t-EE" sz="1200" kern="0" dirty="0" smtClean="0"/>
                <a:t>NB! KV </a:t>
              </a:r>
              <a:r>
                <a:rPr lang="et-EE" sz="1200" kern="0" dirty="0" smtClean="0"/>
                <a:t>võib </a:t>
              </a:r>
              <a:r>
                <a:rPr lang="et-EE" sz="1200" kern="0" dirty="0" smtClean="0"/>
                <a:t>operatiivselt vastavaid piiranguid ajaliselt muuta, kui selleks tekib vajadus.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t-EE" sz="1200" kern="0" dirty="0"/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7105338" y="3889948"/>
            <a:ext cx="0" cy="7345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391463" y="3854970"/>
            <a:ext cx="0" cy="7345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819054" y="3653432"/>
            <a:ext cx="0" cy="7345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928" y="4419660"/>
            <a:ext cx="365452" cy="35695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492" y="2822287"/>
            <a:ext cx="352613" cy="366908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>
            <a:off x="2341438" y="3189195"/>
            <a:ext cx="0" cy="7345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Freeform 34"/>
          <p:cNvSpPr/>
          <p:nvPr/>
        </p:nvSpPr>
        <p:spPr bwMode="auto">
          <a:xfrm>
            <a:off x="2667120" y="3332647"/>
            <a:ext cx="4558139" cy="872094"/>
          </a:xfrm>
          <a:custGeom>
            <a:avLst/>
            <a:gdLst>
              <a:gd name="connsiteX0" fmla="*/ 4558139 w 4558139"/>
              <a:gd name="connsiteY0" fmla="*/ 872094 h 872094"/>
              <a:gd name="connsiteX1" fmla="*/ 3973523 w 4558139"/>
              <a:gd name="connsiteY1" fmla="*/ 617261 h 872094"/>
              <a:gd name="connsiteX2" fmla="*/ 3703700 w 4558139"/>
              <a:gd name="connsiteY2" fmla="*/ 549805 h 872094"/>
              <a:gd name="connsiteX3" fmla="*/ 3186539 w 4558139"/>
              <a:gd name="connsiteY3" fmla="*/ 182546 h 872094"/>
              <a:gd name="connsiteX4" fmla="*/ 2302119 w 4558139"/>
              <a:gd name="connsiteY4" fmla="*/ 2664 h 872094"/>
              <a:gd name="connsiteX5" fmla="*/ 810598 w 4558139"/>
              <a:gd name="connsiteY5" fmla="*/ 309963 h 872094"/>
              <a:gd name="connsiteX6" fmla="*/ 98565 w 4558139"/>
              <a:gd name="connsiteY6" fmla="*/ 377419 h 872094"/>
              <a:gd name="connsiteX7" fmla="*/ 23614 w 4558139"/>
              <a:gd name="connsiteY7" fmla="*/ 459864 h 87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8139" h="872094">
                <a:moveTo>
                  <a:pt x="4558139" y="872094"/>
                </a:moveTo>
                <a:cubicBezTo>
                  <a:pt x="4337034" y="771535"/>
                  <a:pt x="4115929" y="670976"/>
                  <a:pt x="3973523" y="617261"/>
                </a:cubicBezTo>
                <a:cubicBezTo>
                  <a:pt x="3831116" y="563546"/>
                  <a:pt x="3834864" y="622257"/>
                  <a:pt x="3703700" y="549805"/>
                </a:cubicBezTo>
                <a:cubicBezTo>
                  <a:pt x="3572536" y="477353"/>
                  <a:pt x="3420136" y="273736"/>
                  <a:pt x="3186539" y="182546"/>
                </a:cubicBezTo>
                <a:cubicBezTo>
                  <a:pt x="2952942" y="91356"/>
                  <a:pt x="2698109" y="-18572"/>
                  <a:pt x="2302119" y="2664"/>
                </a:cubicBezTo>
                <a:cubicBezTo>
                  <a:pt x="1906129" y="23900"/>
                  <a:pt x="1177857" y="247504"/>
                  <a:pt x="810598" y="309963"/>
                </a:cubicBezTo>
                <a:cubicBezTo>
                  <a:pt x="443339" y="372422"/>
                  <a:pt x="229729" y="352435"/>
                  <a:pt x="98565" y="377419"/>
                </a:cubicBezTo>
                <a:cubicBezTo>
                  <a:pt x="-32599" y="402403"/>
                  <a:pt x="-4493" y="431133"/>
                  <a:pt x="23614" y="459864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53032" y="3763848"/>
            <a:ext cx="3173351" cy="1285756"/>
            <a:chOff x="8868173" y="2598798"/>
            <a:chExt cx="3173350" cy="1285756"/>
          </a:xfrm>
          <a:solidFill>
            <a:schemeClr val="bg1"/>
          </a:solidFill>
        </p:grpSpPr>
        <p:cxnSp>
          <p:nvCxnSpPr>
            <p:cNvPr id="36" name="Straight Connector 35"/>
            <p:cNvCxnSpPr/>
            <p:nvPr/>
          </p:nvCxnSpPr>
          <p:spPr bwMode="auto">
            <a:xfrm>
              <a:off x="9747285" y="2598798"/>
              <a:ext cx="1121762" cy="0"/>
            </a:xfrm>
            <a:prstGeom prst="line">
              <a:avLst/>
            </a:prstGeom>
            <a:grpFill/>
            <a:ln w="28575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Title 3"/>
            <p:cNvSpPr txBox="1">
              <a:spLocks/>
            </p:cNvSpPr>
            <p:nvPr/>
          </p:nvSpPr>
          <p:spPr>
            <a:xfrm>
              <a:off x="8868173" y="2668596"/>
              <a:ext cx="3173350" cy="1215958"/>
            </a:xfrm>
            <a:prstGeom prst="rect">
              <a:avLst/>
            </a:prstGeom>
            <a:grpFill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t-EE" sz="1200" kern="0" dirty="0" smtClean="0"/>
                <a:t>18.05.2023 suunatud liiklus antud teele </a:t>
              </a:r>
              <a:r>
                <a:rPr lang="et-EE" sz="1200" kern="0" dirty="0" smtClean="0"/>
                <a:t>vastavalt:</a:t>
              </a:r>
              <a:endParaRPr lang="et-EE" sz="1200" kern="0" dirty="0" smtClean="0"/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t-EE" sz="1200" kern="0" dirty="0" smtClean="0"/>
                <a:t>06:00-10:00 </a:t>
              </a:r>
              <a:endParaRPr lang="et-EE" sz="1200" kern="0" dirty="0" smtClean="0"/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t-EE" sz="1200" kern="0" dirty="0"/>
                <a:t>j</a:t>
              </a:r>
              <a:r>
                <a:rPr lang="et-EE" sz="1200" kern="0" dirty="0" smtClean="0"/>
                <a:t>a 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t-EE" sz="1200" kern="0" dirty="0" smtClean="0"/>
                <a:t>20:00-00:00</a:t>
              </a:r>
              <a:endParaRPr lang="et-EE" sz="1200" kern="0" dirty="0"/>
            </a:p>
          </p:txBody>
        </p:sp>
      </p:grpSp>
      <p:sp>
        <p:nvSpPr>
          <p:cNvPr id="38" name="Title 3"/>
          <p:cNvSpPr txBox="1">
            <a:spLocks/>
          </p:cNvSpPr>
          <p:nvPr/>
        </p:nvSpPr>
        <p:spPr>
          <a:xfrm>
            <a:off x="4883976" y="4586401"/>
            <a:ext cx="1062124" cy="38042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700" kern="0" dirty="0" smtClean="0"/>
              <a:t>SILT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700" kern="0" dirty="0" smtClean="0"/>
              <a:t>KAITSEVÄE ÕPPUS/ SÕDURID TEEL VMS</a:t>
            </a:r>
            <a:endParaRPr lang="et-EE" sz="700" kern="0" dirty="0"/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8279463" y="1471873"/>
            <a:ext cx="3746920" cy="636348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1100" kern="0" dirty="0" smtClean="0"/>
              <a:t>Liikluskorralduse muudatuse ala ainult TALLINN suunal 18.05.2023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1100" kern="0" dirty="0" smtClean="0"/>
              <a:t>vastavalt MKM 13.07.2018 </a:t>
            </a:r>
            <a:r>
              <a:rPr lang="et-EE" sz="1100" dirty="0" smtClean="0">
                <a:ea typeface="Calibri" panose="020F0502020204030204" pitchFamily="34" charset="0"/>
              </a:rPr>
              <a:t>määruse nr 43 kohaselt</a:t>
            </a:r>
            <a:endParaRPr lang="et-EE" sz="1100" kern="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592" y="4624466"/>
            <a:ext cx="298092" cy="291647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 bwMode="auto">
          <a:xfrm>
            <a:off x="4658099" y="3867463"/>
            <a:ext cx="0" cy="7345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928" y="4510808"/>
            <a:ext cx="361169" cy="373011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 bwMode="auto">
          <a:xfrm>
            <a:off x="2988512" y="3797568"/>
            <a:ext cx="0" cy="7345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753" y="4479177"/>
            <a:ext cx="361169" cy="3730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5691" y="3723777"/>
            <a:ext cx="343430" cy="336888"/>
          </a:xfrm>
          <a:prstGeom prst="rect">
            <a:avLst/>
          </a:prstGeom>
        </p:spPr>
      </p:pic>
      <p:sp>
        <p:nvSpPr>
          <p:cNvPr id="48" name="Freeform 47"/>
          <p:cNvSpPr/>
          <p:nvPr/>
        </p:nvSpPr>
        <p:spPr bwMode="auto">
          <a:xfrm>
            <a:off x="2593298" y="3028013"/>
            <a:ext cx="5036695" cy="1341620"/>
          </a:xfrm>
          <a:custGeom>
            <a:avLst/>
            <a:gdLst>
              <a:gd name="connsiteX0" fmla="*/ 0 w 5036695"/>
              <a:gd name="connsiteY0" fmla="*/ 382249 h 1341620"/>
              <a:gd name="connsiteX1" fmla="*/ 0 w 5036695"/>
              <a:gd name="connsiteY1" fmla="*/ 1079292 h 1341620"/>
              <a:gd name="connsiteX2" fmla="*/ 1281659 w 5036695"/>
              <a:gd name="connsiteY2" fmla="*/ 1101777 h 1341620"/>
              <a:gd name="connsiteX3" fmla="*/ 1281659 w 5036695"/>
              <a:gd name="connsiteY3" fmla="*/ 584617 h 1341620"/>
              <a:gd name="connsiteX4" fmla="*/ 2166079 w 5036695"/>
              <a:gd name="connsiteY4" fmla="*/ 577121 h 1341620"/>
              <a:gd name="connsiteX5" fmla="*/ 2173574 w 5036695"/>
              <a:gd name="connsiteY5" fmla="*/ 1296649 h 1341620"/>
              <a:gd name="connsiteX6" fmla="*/ 5036695 w 5036695"/>
              <a:gd name="connsiteY6" fmla="*/ 1341620 h 1341620"/>
              <a:gd name="connsiteX7" fmla="*/ 5036695 w 5036695"/>
              <a:gd name="connsiteY7" fmla="*/ 944380 h 1341620"/>
              <a:gd name="connsiteX8" fmla="*/ 2998033 w 5036695"/>
              <a:gd name="connsiteY8" fmla="*/ 0 h 1341620"/>
              <a:gd name="connsiteX9" fmla="*/ 1596453 w 5036695"/>
              <a:gd name="connsiteY9" fmla="*/ 52466 h 1341620"/>
              <a:gd name="connsiteX10" fmla="*/ 0 w 5036695"/>
              <a:gd name="connsiteY10" fmla="*/ 382249 h 134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36695" h="1341620">
                <a:moveTo>
                  <a:pt x="0" y="382249"/>
                </a:moveTo>
                <a:lnTo>
                  <a:pt x="0" y="1079292"/>
                </a:lnTo>
                <a:lnTo>
                  <a:pt x="1281659" y="1101777"/>
                </a:lnTo>
                <a:lnTo>
                  <a:pt x="1281659" y="584617"/>
                </a:lnTo>
                <a:lnTo>
                  <a:pt x="2166079" y="577121"/>
                </a:lnTo>
                <a:cubicBezTo>
                  <a:pt x="2168577" y="816964"/>
                  <a:pt x="2171076" y="1056806"/>
                  <a:pt x="2173574" y="1296649"/>
                </a:cubicBezTo>
                <a:lnTo>
                  <a:pt x="5036695" y="1341620"/>
                </a:lnTo>
                <a:lnTo>
                  <a:pt x="5036695" y="944380"/>
                </a:lnTo>
                <a:lnTo>
                  <a:pt x="2998033" y="0"/>
                </a:lnTo>
                <a:lnTo>
                  <a:pt x="1596453" y="52466"/>
                </a:lnTo>
                <a:lnTo>
                  <a:pt x="0" y="382249"/>
                </a:lnTo>
                <a:close/>
              </a:path>
            </a:pathLst>
          </a:custGeom>
          <a:noFill/>
          <a:ln w="190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292927" y="5435408"/>
            <a:ext cx="8072836" cy="13192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t-E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Valgejõel </a:t>
            </a:r>
            <a:r>
              <a:rPr lang="et-E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korraldatakse kohapeal ühistranspordile </a:t>
            </a:r>
            <a:r>
              <a:rPr lang="et-E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võimalikult kiire takistuseta </a:t>
            </a:r>
            <a:r>
              <a:rPr lang="et-E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läbipääs.</a:t>
            </a:r>
            <a:endParaRPr lang="et-EE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t-E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Ummikute tekkimisel suunatakse liiklus läbi Valgejõe asula.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Liikluskorralduse muudatused teostab pädev ettevõte (v.a VCP alas)</a:t>
            </a:r>
          </a:p>
          <a:p>
            <a:pPr marL="457200" indent="-457200">
              <a:buFont typeface="+mj-lt"/>
              <a:buAutoNum type="arabicPeriod"/>
            </a:pPr>
            <a:endParaRPr lang="et-EE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589015" y="56382"/>
            <a:ext cx="9143999" cy="49463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400" dirty="0"/>
              <a:t>Tegevused mnt E20-l – </a:t>
            </a:r>
            <a:r>
              <a:rPr lang="et-EE" sz="2400" dirty="0" smtClean="0"/>
              <a:t>kontroll-läbilaskepunkt</a:t>
            </a:r>
            <a:endParaRPr lang="et-EE" sz="2400" kern="0" dirty="0"/>
          </a:p>
        </p:txBody>
      </p:sp>
    </p:spTree>
    <p:extLst>
      <p:ext uri="{BB962C8B-B14F-4D97-AF65-F5344CB8AC3E}">
        <p14:creationId xmlns:p14="http://schemas.microsoft.com/office/powerpoint/2010/main" val="13087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89" y="-124159"/>
            <a:ext cx="10515600" cy="1325563"/>
          </a:xfrm>
        </p:spPr>
        <p:txBody>
          <a:bodyPr>
            <a:normAutofit/>
          </a:bodyPr>
          <a:lstStyle/>
          <a:p>
            <a:r>
              <a:rPr lang="et-EE" sz="3600" dirty="0" smtClean="0">
                <a:latin typeface="Helvetica Neue"/>
              </a:rPr>
              <a:t>Tegevused mnt E20-l– kontrollpunkti näidis</a:t>
            </a:r>
            <a:endParaRPr lang="et-EE" sz="3600" dirty="0"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29" y="806823"/>
            <a:ext cx="8360986" cy="59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81" y="218491"/>
            <a:ext cx="8721268" cy="706090"/>
          </a:xfrm>
        </p:spPr>
        <p:txBody>
          <a:bodyPr>
            <a:normAutofit/>
          </a:bodyPr>
          <a:lstStyle/>
          <a:p>
            <a:r>
              <a:rPr lang="et-EE" sz="3600" dirty="0" smtClean="0">
                <a:latin typeface="Helvetica Neue"/>
              </a:rPr>
              <a:t>Eelteavitus ja infovahetus	</a:t>
            </a:r>
            <a:endParaRPr lang="et-EE" sz="3600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845" y="1405105"/>
            <a:ext cx="4030579" cy="5151414"/>
          </a:xfrm>
        </p:spPr>
        <p:txBody>
          <a:bodyPr>
            <a:normAutofit fontScale="92500"/>
          </a:bodyPr>
          <a:lstStyle/>
          <a:p>
            <a:r>
              <a:rPr lang="et-EE" sz="2100" dirty="0">
                <a:latin typeface="Helvetica Neue"/>
              </a:rPr>
              <a:t>Peamiselt puudutatud valdadele teavitus õppusest koos teatega ilmumiseks valla lehes </a:t>
            </a:r>
          </a:p>
          <a:p>
            <a:r>
              <a:rPr lang="et-EE" sz="2100" dirty="0">
                <a:latin typeface="Helvetica Neue"/>
              </a:rPr>
              <a:t>Koostöös </a:t>
            </a:r>
            <a:r>
              <a:rPr lang="et-EE" sz="2100" dirty="0" err="1">
                <a:latin typeface="Helvetica Neue"/>
              </a:rPr>
              <a:t>Omnivaga</a:t>
            </a:r>
            <a:r>
              <a:rPr lang="et-EE" sz="2100" dirty="0">
                <a:latin typeface="Helvetica Neue"/>
              </a:rPr>
              <a:t> otsepostitus infoleht </a:t>
            </a:r>
            <a:r>
              <a:rPr lang="et-EE" sz="2100" dirty="0" smtClean="0">
                <a:latin typeface="Helvetica Neue"/>
              </a:rPr>
              <a:t>Kuusalu, Tapa, Rakvere, Anija ja Kadrina valla elanikele nädalal 18 (mai esimene nädal)</a:t>
            </a:r>
          </a:p>
          <a:p>
            <a:r>
              <a:rPr lang="et-EE" sz="2100" dirty="0" smtClean="0">
                <a:latin typeface="Helvetica Neue"/>
              </a:rPr>
              <a:t>Ukrainakeelsed teavitused samuti – valdade abiga</a:t>
            </a:r>
            <a:endParaRPr lang="et-EE" sz="2100" dirty="0">
              <a:latin typeface="Helvetica Neue"/>
            </a:endParaRPr>
          </a:p>
          <a:p>
            <a:r>
              <a:rPr lang="et-EE" sz="2100" dirty="0" err="1" smtClean="0">
                <a:latin typeface="Helvetica Neue"/>
              </a:rPr>
              <a:t>Eramaa</a:t>
            </a:r>
            <a:r>
              <a:rPr lang="et-EE" sz="2100" dirty="0" smtClean="0">
                <a:latin typeface="Helvetica Neue"/>
              </a:rPr>
              <a:t> kooskõlastused tehakse maaomanikega otse</a:t>
            </a:r>
            <a:endParaRPr lang="et-EE" sz="2100" dirty="0">
              <a:latin typeface="Helvetica Neue"/>
            </a:endParaRPr>
          </a:p>
          <a:p>
            <a:r>
              <a:rPr lang="et-EE" sz="2100" dirty="0" smtClean="0">
                <a:latin typeface="Helvetica Neue"/>
              </a:rPr>
              <a:t>Kahjude teavitamine ja muude kiireloomuliste </a:t>
            </a:r>
            <a:r>
              <a:rPr lang="et-EE" sz="2100" dirty="0" smtClean="0">
                <a:latin typeface="Helvetica Neue"/>
              </a:rPr>
              <a:t>murede </a:t>
            </a:r>
            <a:r>
              <a:rPr lang="et-EE" sz="2100" dirty="0" smtClean="0">
                <a:latin typeface="Helvetica Neue"/>
              </a:rPr>
              <a:t>korral võtta ühendust:</a:t>
            </a:r>
          </a:p>
          <a:p>
            <a:pPr marL="400050" lvl="1" indent="0">
              <a:buNone/>
            </a:pPr>
            <a:r>
              <a:rPr lang="et-EE" sz="2100" dirty="0" smtClean="0">
                <a:latin typeface="Helvetica Neue"/>
              </a:rPr>
              <a:t>e-post: </a:t>
            </a:r>
            <a:r>
              <a:rPr lang="et-EE" sz="2100" dirty="0" smtClean="0">
                <a:latin typeface="Helvetica Neue"/>
                <a:hlinkClick r:id="rId3"/>
              </a:rPr>
              <a:t>Kevadtorm@mil.ee</a:t>
            </a:r>
            <a:r>
              <a:rPr lang="et-EE" sz="2100" dirty="0" smtClean="0">
                <a:latin typeface="Helvetica Neue"/>
              </a:rPr>
              <a:t> </a:t>
            </a:r>
          </a:p>
          <a:p>
            <a:pPr marL="400050" lvl="1" indent="0">
              <a:buNone/>
            </a:pPr>
            <a:r>
              <a:rPr lang="et-EE" sz="2100" dirty="0" smtClean="0">
                <a:latin typeface="Helvetica Neue"/>
              </a:rPr>
              <a:t>Tel: 57 450 884</a:t>
            </a:r>
          </a:p>
          <a:p>
            <a:pPr marL="0" indent="0">
              <a:buNone/>
            </a:pPr>
            <a:endParaRPr lang="et-EE" dirty="0">
              <a:latin typeface="Helvetica Neue"/>
            </a:endParaRPr>
          </a:p>
          <a:p>
            <a:endParaRPr lang="et-EE" dirty="0">
              <a:latin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731" y="1517400"/>
            <a:ext cx="3326361" cy="470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147" y="1517400"/>
            <a:ext cx="3312310" cy="47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403" y="218490"/>
            <a:ext cx="8721268" cy="706090"/>
          </a:xfrm>
        </p:spPr>
        <p:txBody>
          <a:bodyPr>
            <a:normAutofit/>
          </a:bodyPr>
          <a:lstStyle/>
          <a:p>
            <a:r>
              <a:rPr lang="et-EE" sz="3600" dirty="0" smtClean="0">
                <a:latin typeface="Helvetica Neue"/>
              </a:rPr>
              <a:t>CIMIC projekt</a:t>
            </a:r>
            <a:endParaRPr lang="et-EE" sz="3600" dirty="0">
              <a:latin typeface="Helvetica Neue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2" y="1027113"/>
            <a:ext cx="7922418" cy="5281612"/>
          </a:xfrm>
        </p:spPr>
      </p:pic>
    </p:spTree>
    <p:extLst>
      <p:ext uri="{BB962C8B-B14F-4D97-AF65-F5344CB8AC3E}">
        <p14:creationId xmlns:p14="http://schemas.microsoft.com/office/powerpoint/2010/main" val="4368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33" y="194427"/>
            <a:ext cx="8721268" cy="70609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t-EE" sz="3600" dirty="0">
                <a:latin typeface="Helvetica Neue"/>
              </a:rPr>
              <a:t>CIMIC projekt 2023</a:t>
            </a:r>
            <a:endParaRPr lang="et-EE" sz="3600" dirty="0">
              <a:latin typeface="Helvetica Neu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40" y="1027113"/>
            <a:ext cx="7040483" cy="52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90" y="2812886"/>
            <a:ext cx="8721268" cy="706090"/>
          </a:xfrm>
        </p:spPr>
        <p:txBody>
          <a:bodyPr>
            <a:normAutofit/>
          </a:bodyPr>
          <a:lstStyle/>
          <a:p>
            <a:pPr algn="ctr"/>
            <a:r>
              <a:rPr lang="et-EE" sz="3600" dirty="0" smtClean="0">
                <a:latin typeface="Helvetica Neue"/>
              </a:rPr>
              <a:t>Arutelu ja küsimused</a:t>
            </a:r>
            <a:endParaRPr lang="et-EE" sz="36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070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0329" y="282659"/>
            <a:ext cx="8693467" cy="706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t-EE" dirty="0" smtClean="0">
                <a:latin typeface="Helvetica Neue"/>
              </a:rPr>
              <a:t>Kava</a:t>
            </a:r>
            <a:endParaRPr lang="et-EE" dirty="0">
              <a:latin typeface="Helvetica Neue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099059"/>
              </p:ext>
            </p:extLst>
          </p:nvPr>
        </p:nvGraphicFramePr>
        <p:xfrm>
          <a:off x="450329" y="1202227"/>
          <a:ext cx="4455915" cy="42169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5915">
                  <a:extLst>
                    <a:ext uri="{9D8B030D-6E8A-4147-A177-3AD203B41FA5}">
                      <a16:colId xmlns:a16="http://schemas.microsoft.com/office/drawing/2014/main" val="3947122864"/>
                    </a:ext>
                  </a:extLst>
                </a:gridCol>
              </a:tblGrid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Kevadtorm 2023 </a:t>
                      </a:r>
                      <a:r>
                        <a:rPr lang="et-EE" sz="2400" dirty="0" err="1" smtClean="0"/>
                        <a:t>üldteave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078451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Eesmärgid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515286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Ajakava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003634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Kasutatav</a:t>
                      </a:r>
                      <a:r>
                        <a:rPr lang="et-EE" sz="2400" baseline="0" dirty="0" smtClean="0"/>
                        <a:t> militaartehnika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1945366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400" dirty="0" err="1" smtClean="0"/>
                        <a:t>Swift</a:t>
                      </a:r>
                      <a:r>
                        <a:rPr lang="et-EE" sz="2400" dirty="0" smtClean="0"/>
                        <a:t> </a:t>
                      </a:r>
                      <a:r>
                        <a:rPr lang="et-EE" sz="2400" dirty="0" err="1" smtClean="0"/>
                        <a:t>Response</a:t>
                      </a:r>
                      <a:r>
                        <a:rPr lang="et-EE" sz="2400" dirty="0" smtClean="0"/>
                        <a:t> 2023 </a:t>
                      </a:r>
                      <a:r>
                        <a:rPr lang="et-EE" sz="2400" dirty="0" err="1" smtClean="0"/>
                        <a:t>üldteave</a:t>
                      </a:r>
                      <a:endParaRPr lang="et-EE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5548899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Tegevused mnt E20-l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799013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Teavitustegevused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372489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CIMIC projekt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9112609"/>
                  </a:ext>
                </a:extLst>
              </a:tr>
              <a:tr h="468553">
                <a:tc>
                  <a:txBody>
                    <a:bodyPr/>
                    <a:lstStyle/>
                    <a:p>
                      <a:r>
                        <a:rPr lang="et-EE" sz="2400" dirty="0" smtClean="0"/>
                        <a:t>Küsimused ja arutelu</a:t>
                      </a:r>
                      <a:endParaRPr lang="et-EE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4433289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12" y="1202227"/>
            <a:ext cx="6876939" cy="45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8336" y="124368"/>
            <a:ext cx="8500673" cy="706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t-EE" dirty="0" smtClean="0">
                <a:effectLst/>
                <a:latin typeface="Helvetica Neue"/>
              </a:rPr>
              <a:t>Kevadtorm 2023 </a:t>
            </a:r>
            <a:r>
              <a:rPr lang="et-EE" dirty="0" err="1" smtClean="0">
                <a:effectLst/>
                <a:latin typeface="Helvetica Neue"/>
              </a:rPr>
              <a:t>üldteave</a:t>
            </a:r>
            <a:endParaRPr lang="et-EE" dirty="0">
              <a:effectLst/>
              <a:latin typeface="Helvetica Neue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0" y="963014"/>
            <a:ext cx="5391432" cy="22846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189">
              <a:buNone/>
              <a:defRPr/>
            </a:pPr>
            <a:r>
              <a:rPr kumimoji="0" lang="et-E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ÜLDEESMÄRK</a:t>
            </a:r>
            <a:r>
              <a:rPr lang="et-EE" sz="1600" dirty="0">
                <a:solidFill>
                  <a:prstClr val="black"/>
                </a:solidFill>
                <a:latin typeface="Helvetica Neue"/>
              </a:rPr>
              <a:t>: kontrollida KV lahinguvalmidust ja harjutada ohtudele reageerimist regionaalses raamistikus</a:t>
            </a:r>
            <a:endParaRPr kumimoji="0" lang="et-E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AEG:</a:t>
            </a:r>
            <a:r>
              <a:rPr kumimoji="0" lang="et-EE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 </a:t>
            </a:r>
            <a:r>
              <a:rPr kumimoji="0" lang="et-E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15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.</a:t>
            </a:r>
            <a:r>
              <a:rPr kumimoji="0" lang="et-EE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 - </a:t>
            </a:r>
            <a:r>
              <a:rPr lang="et-EE" sz="1600" dirty="0">
                <a:solidFill>
                  <a:prstClr val="black"/>
                </a:solidFill>
                <a:latin typeface="Helvetica Neue"/>
              </a:rPr>
              <a:t>26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.05.2023</a:t>
            </a:r>
          </a:p>
          <a:p>
            <a:pPr marL="0" indent="0" defTabSz="457189">
              <a:buNone/>
              <a:defRPr/>
            </a:pPr>
            <a:r>
              <a:rPr kumimoji="0" lang="et-E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PIIRKOND:</a:t>
            </a:r>
            <a:r>
              <a:rPr kumimoji="0" lang="et-EE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 </a:t>
            </a:r>
            <a:r>
              <a:rPr lang="et-EE" sz="1600" dirty="0" smtClean="0">
                <a:solidFill>
                  <a:prstClr val="black"/>
                </a:solidFill>
                <a:latin typeface="Helvetica Neue"/>
              </a:rPr>
              <a:t>Harju</a:t>
            </a:r>
            <a:r>
              <a:rPr lang="et-EE" sz="1600" dirty="0">
                <a:solidFill>
                  <a:prstClr val="black"/>
                </a:solidFill>
                <a:latin typeface="Helvetica Neue"/>
              </a:rPr>
              <a:t>, Rapla, Lääne-Viru, Järva, Ida-Viru maakondades, </a:t>
            </a:r>
            <a:r>
              <a:rPr lang="fi-FI" sz="1600" dirty="0">
                <a:solidFill>
                  <a:prstClr val="black"/>
                </a:solidFill>
                <a:latin typeface="Helvetica Neue"/>
              </a:rPr>
              <a:t>Kaitseväe </a:t>
            </a:r>
            <a:r>
              <a:rPr lang="fi-FI" sz="1600" dirty="0" smtClean="0">
                <a:solidFill>
                  <a:prstClr val="black"/>
                </a:solidFill>
                <a:latin typeface="Helvetica Neue"/>
              </a:rPr>
              <a:t>Keskpolügoon</a:t>
            </a:r>
            <a:endParaRPr lang="et-EE" sz="1600" dirty="0" err="1">
              <a:solidFill>
                <a:prstClr val="black"/>
              </a:solidFill>
              <a:latin typeface="Helvetica Neue"/>
            </a:endParaRPr>
          </a:p>
          <a:p>
            <a:pPr marL="0" indent="0" defTabSz="457189">
              <a:buNone/>
              <a:defRPr/>
            </a:pPr>
            <a:r>
              <a:rPr lang="et-EE" sz="1600" b="1" dirty="0" smtClean="0">
                <a:solidFill>
                  <a:prstClr val="black"/>
                </a:solidFill>
                <a:latin typeface="Helvetica Neue"/>
              </a:rPr>
              <a:t>AKTIIVSEM TEGEVUS</a:t>
            </a:r>
            <a:r>
              <a:rPr lang="fi-FI" sz="1600" b="1" dirty="0" smtClean="0">
                <a:solidFill>
                  <a:prstClr val="black"/>
                </a:solidFill>
                <a:latin typeface="Helvetica Neue"/>
              </a:rPr>
              <a:t>:</a:t>
            </a:r>
            <a:r>
              <a:rPr lang="fi-FI" sz="1600" dirty="0" smtClean="0">
                <a:solidFill>
                  <a:prstClr val="black"/>
                </a:solidFill>
                <a:latin typeface="Helvetica Neue"/>
              </a:rPr>
              <a:t> </a:t>
            </a:r>
            <a:r>
              <a:rPr lang="et-EE" sz="1600" dirty="0" smtClean="0">
                <a:solidFill>
                  <a:prstClr val="black"/>
                </a:solidFill>
                <a:latin typeface="Helvetica Neue"/>
              </a:rPr>
              <a:t>Tapa, Kuusalu, Anija, Rakvere ja Kadrina vald</a:t>
            </a:r>
            <a:endParaRPr lang="fi-FI" sz="1600" dirty="0" smtClean="0">
              <a:solidFill>
                <a:prstClr val="black"/>
              </a:solidFill>
              <a:latin typeface="Helvetica Neue"/>
            </a:endParaRPr>
          </a:p>
          <a:p>
            <a:pPr marL="0" lvl="0" indent="0" defTabSz="457189">
              <a:buNone/>
              <a:defRPr/>
            </a:pPr>
            <a:r>
              <a:rPr kumimoji="0" lang="et-E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ÕPPUSE </a:t>
            </a:r>
            <a:r>
              <a:rPr kumimoji="0" lang="et-E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</a:rPr>
              <a:t>JUHT:</a:t>
            </a:r>
            <a:r>
              <a:rPr lang="et-EE" sz="1600" b="1" dirty="0">
                <a:solidFill>
                  <a:prstClr val="black"/>
                </a:solidFill>
                <a:latin typeface="Helvetica Neue"/>
              </a:rPr>
              <a:t> </a:t>
            </a:r>
            <a:r>
              <a:rPr lang="et-EE" sz="1600" dirty="0">
                <a:solidFill>
                  <a:prstClr val="black"/>
                </a:solidFill>
                <a:latin typeface="Helvetica Neue"/>
              </a:rPr>
              <a:t>DIV ülem </a:t>
            </a:r>
            <a:r>
              <a:rPr lang="et-EE" sz="1600" dirty="0" err="1">
                <a:solidFill>
                  <a:prstClr val="black"/>
                </a:solidFill>
                <a:latin typeface="Helvetica Neue"/>
              </a:rPr>
              <a:t>kin-mjr</a:t>
            </a:r>
            <a:r>
              <a:rPr lang="et-EE" sz="1600" dirty="0">
                <a:solidFill>
                  <a:prstClr val="black"/>
                </a:solidFill>
                <a:latin typeface="Helvetica Neue"/>
              </a:rPr>
              <a:t> Veiko-Vello PALM</a:t>
            </a:r>
            <a:endParaRPr kumimoji="0" lang="et-EE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/>
          <a:stretch/>
        </p:blipFill>
        <p:spPr>
          <a:xfrm>
            <a:off x="5467850" y="957227"/>
            <a:ext cx="6683749" cy="468658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 rot="5400000">
            <a:off x="9567401" y="1742761"/>
            <a:ext cx="485438" cy="206061"/>
          </a:xfrm>
          <a:prstGeom prst="round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>
            <a:lvl1pPr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1pPr>
            <a:lvl2pPr indent="2286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2pPr>
            <a:lvl3pPr indent="4572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3pPr>
            <a:lvl4pPr indent="6858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4pPr>
            <a:lvl5pPr indent="9144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5pPr>
            <a:lvl6pPr indent="11430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6pPr>
            <a:lvl7pPr indent="13716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7pPr>
            <a:lvl8pPr indent="16002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8pPr>
            <a:lvl9pPr indent="18288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Medium"/>
              </a:rPr>
              <a:t>LFX</a:t>
            </a:r>
          </a:p>
        </p:txBody>
      </p:sp>
      <p:sp>
        <p:nvSpPr>
          <p:cNvPr id="15" name="Rounded Rectangle 14"/>
          <p:cNvSpPr/>
          <p:nvPr/>
        </p:nvSpPr>
        <p:spPr bwMode="auto">
          <a:xfrm rot="5400000">
            <a:off x="9196095" y="72560"/>
            <a:ext cx="1364487" cy="3640898"/>
          </a:xfrm>
          <a:prstGeom prst="roundRect">
            <a:avLst/>
          </a:prstGeom>
          <a:solidFill>
            <a:schemeClr val="tx1">
              <a:lumMod val="50000"/>
              <a:lumOff val="50000"/>
              <a:alpha val="25098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t"/>
          <a:lstStyle>
            <a:lvl1pPr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1pPr>
            <a:lvl2pPr indent="2286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2pPr>
            <a:lvl3pPr indent="4572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3pPr>
            <a:lvl4pPr indent="6858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4pPr>
            <a:lvl5pPr indent="9144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5pPr>
            <a:lvl6pPr indent="11430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6pPr>
            <a:lvl7pPr indent="13716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7pPr>
            <a:lvl8pPr indent="16002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8pPr>
            <a:lvl9pPr indent="1828800" algn="ctr" defTabSz="825500">
              <a:defRPr sz="5200">
                <a:solidFill>
                  <a:schemeClr val="lt1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>
              <a:defRPr/>
            </a:pPr>
            <a:r>
              <a:rPr lang="et-EE" sz="1800">
                <a:solidFill>
                  <a:prstClr val="black"/>
                </a:solidFill>
                <a:effectLst/>
                <a:latin typeface="Helvetica Neue"/>
                <a:cs typeface="Arial" panose="020B0604020202020204" pitchFamily="34" charset="0"/>
              </a:rPr>
              <a:t>FTX</a:t>
            </a:r>
            <a:endParaRPr lang="et-EE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360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71" y="28797"/>
            <a:ext cx="10515600" cy="937963"/>
          </a:xfrm>
        </p:spPr>
        <p:txBody>
          <a:bodyPr/>
          <a:lstStyle/>
          <a:p>
            <a:r>
              <a:rPr lang="et-EE" sz="3600" dirty="0" smtClean="0">
                <a:latin typeface="Helvetica Neue"/>
              </a:rPr>
              <a:t>Eesmärgid</a:t>
            </a:r>
            <a:endParaRPr lang="et-EE" sz="3600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471" y="966760"/>
            <a:ext cx="6053149" cy="534256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t-EE" sz="2400" dirty="0">
                <a:latin typeface="Helvetica Neue"/>
              </a:rPr>
              <a:t>Õppida agressori hävitamist Eesti kaitsmiseks olukorras, kus liitlaste toetus ei ole veel jõudnud planeeritud mahuni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t-EE" sz="2400" dirty="0">
                <a:latin typeface="Helvetica Neue"/>
              </a:rPr>
              <a:t>Ukraina sõja õpituvastuste igapäevane harjutamine, et juurutada kriitilised õpikogemused lahingutegevuse planeerimisel ja elluviimisel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t-EE" sz="2400" dirty="0">
                <a:latin typeface="Helvetica Neue"/>
              </a:rPr>
              <a:t>SA juhtimisstruktuuris osalejate juhtimine diviisi ja KV juhtimispunktist, et tagada üksustele igapäevased taktikalised tegevused maastikul </a:t>
            </a:r>
          </a:p>
          <a:p>
            <a:pPr marL="0" indent="0">
              <a:buNone/>
            </a:pPr>
            <a:endParaRPr lang="et-EE" sz="2400" dirty="0">
              <a:latin typeface="Helvetica Ne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06653" y="1680963"/>
            <a:ext cx="6053149" cy="52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" b="17003"/>
          <a:stretch/>
        </p:blipFill>
        <p:spPr>
          <a:xfrm>
            <a:off x="6727861" y="966760"/>
            <a:ext cx="4572000" cy="53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64" y="0"/>
            <a:ext cx="10515600" cy="1325563"/>
          </a:xfrm>
        </p:spPr>
        <p:txBody>
          <a:bodyPr>
            <a:normAutofit/>
          </a:bodyPr>
          <a:lstStyle/>
          <a:p>
            <a:r>
              <a:rPr lang="et-EE" sz="3600" dirty="0" smtClean="0">
                <a:latin typeface="Helvetica Neue"/>
              </a:rPr>
              <a:t>Ajakava</a:t>
            </a:r>
            <a:endParaRPr lang="et-EE" sz="3600" dirty="0">
              <a:latin typeface="Helvetica Neue"/>
            </a:endParaRP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44968" y="1697181"/>
          <a:ext cx="11564952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873">
                  <a:extLst>
                    <a:ext uri="{9D8B030D-6E8A-4147-A177-3AD203B41FA5}">
                      <a16:colId xmlns:a16="http://schemas.microsoft.com/office/drawing/2014/main" val="3272458409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3001022409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79281852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314694947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130454630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907372636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343373021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3079952558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613452848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3345365432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651806719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660338217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388570554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844063110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039613678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11260284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75425614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4005660920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4040769523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2472715761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912666445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849669260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1765673872"/>
                    </a:ext>
                  </a:extLst>
                </a:gridCol>
                <a:gridCol w="481873">
                  <a:extLst>
                    <a:ext uri="{9D8B030D-6E8A-4147-A177-3AD203B41FA5}">
                      <a16:colId xmlns:a16="http://schemas.microsoft.com/office/drawing/2014/main" val="807180520"/>
                    </a:ext>
                  </a:extLst>
                </a:gridCol>
              </a:tblGrid>
              <a:tr h="370840">
                <a:tc gridSpan="2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237757"/>
                  </a:ext>
                </a:extLst>
              </a:tr>
              <a:tr h="370840">
                <a:tc gridSpan="24">
                  <a:txBody>
                    <a:bodyPr/>
                    <a:lstStyle/>
                    <a:p>
                      <a:pPr algn="ctr"/>
                      <a:endParaRPr lang="et-EE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27679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t-E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 18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t-E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 19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t-E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CW 20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t-E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 21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293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42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9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7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78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74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66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57995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47664" y="3943772"/>
            <a:ext cx="1800000" cy="3047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39600" rtlCol="0" anchor="ctr" anchorCtr="0">
            <a:noAutofit/>
          </a:bodyPr>
          <a:lstStyle/>
          <a:p>
            <a:pPr algn="ctr"/>
            <a:r>
              <a:rPr lang="et-E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LFX</a:t>
            </a:r>
            <a:endParaRPr lang="et-E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7607" y="3572294"/>
            <a:ext cx="1805709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t-EE" sz="1400" dirty="0">
                <a:latin typeface="Arial" panose="020B0604020202020204" pitchFamily="34" charset="0"/>
                <a:cs typeface="Arial" panose="020B0604020202020204" pitchFamily="34" charset="0"/>
              </a:rPr>
              <a:t>Joint FIT - FTX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21052" y="3575276"/>
            <a:ext cx="1332000" cy="3047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et-EE" sz="1400" dirty="0">
                <a:latin typeface="Arial" panose="020B0604020202020204" pitchFamily="34" charset="0"/>
                <a:cs typeface="Arial" panose="020B0604020202020204" pitchFamily="34" charset="0"/>
              </a:rPr>
              <a:t>Joint OPS - CPX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6681" y="4318231"/>
            <a:ext cx="518530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LIVEX SWIFT RESPONSE 23 (EST)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0811932" y="2083323"/>
            <a:ext cx="0" cy="219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73499" y="2045339"/>
            <a:ext cx="168850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Phase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7074" y="2045339"/>
            <a:ext cx="234953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Phase </a:t>
            </a:r>
            <a:r>
              <a:rPr lang="et-EE" b="1" dirty="0"/>
              <a:t>2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94121" y="2045339"/>
            <a:ext cx="14178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Phase </a:t>
            </a:r>
            <a:r>
              <a:rPr lang="et-EE" b="1" dirty="0"/>
              <a:t>3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37607" y="3200777"/>
            <a:ext cx="561600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LIVEX/CPX   SPRING STORM 23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3753" y="3572294"/>
            <a:ext cx="2292855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t-EE" sz="1400" dirty="0">
                <a:latin typeface="Arial" panose="020B0604020202020204" pitchFamily="34" charset="0"/>
                <a:cs typeface="Arial" panose="020B0604020202020204" pitchFamily="34" charset="0"/>
              </a:rPr>
              <a:t>Joint OPS - FTX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951555" y="2083323"/>
            <a:ext cx="0" cy="219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360364" y="2083323"/>
            <a:ext cx="0" cy="219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03721" y="2083324"/>
            <a:ext cx="0" cy="219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938237" y="3628470"/>
            <a:ext cx="361440" cy="195423"/>
          </a:xfrm>
          <a:prstGeom prst="rect">
            <a:avLst/>
          </a:prstGeom>
          <a:solidFill>
            <a:schemeClr val="bg1">
              <a:alpha val="7000"/>
            </a:schemeClr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t-EE" sz="700" dirty="0"/>
              <a:t>REORG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6648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87" y="-60704"/>
            <a:ext cx="10515600" cy="1325563"/>
          </a:xfrm>
        </p:spPr>
        <p:txBody>
          <a:bodyPr>
            <a:normAutofit/>
          </a:bodyPr>
          <a:lstStyle/>
          <a:p>
            <a:r>
              <a:rPr lang="et-EE" sz="3600" dirty="0">
                <a:latin typeface="Helvetica Neue"/>
              </a:rPr>
              <a:t>Kasutatav </a:t>
            </a:r>
            <a:r>
              <a:rPr lang="et-EE" sz="3600" dirty="0" smtClean="0">
                <a:latin typeface="Helvetica Neue"/>
              </a:rPr>
              <a:t>militaartehnika</a:t>
            </a:r>
            <a:endParaRPr lang="et-EE" sz="3600" dirty="0">
              <a:latin typeface="Helvetica Neue"/>
            </a:endParaRP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6032615" y="4031146"/>
            <a:ext cx="6086558" cy="2858255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Tuletoetus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t-E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MLV</a:t>
            </a:r>
          </a:p>
          <a:p>
            <a:pPr marL="0" indent="0"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MLRS</a:t>
            </a:r>
          </a:p>
          <a:p>
            <a:pPr marL="0" indent="0"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HIMARS</a:t>
            </a:r>
          </a:p>
          <a:p>
            <a:pPr marL="0" indent="0"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AS90</a:t>
            </a:r>
          </a:p>
          <a:p>
            <a:pPr marL="0" indent="0"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K-9</a:t>
            </a:r>
          </a:p>
          <a:p>
            <a:pPr marL="0" indent="0">
              <a:buNone/>
            </a:pPr>
            <a:endParaRPr lang="et-E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9F33B-B84D-41DD-A728-ECD76F40FBA1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50" y="4496040"/>
            <a:ext cx="2045450" cy="11439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091" y="1005774"/>
            <a:ext cx="59835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b="1" u="sng" dirty="0">
                <a:latin typeface=" Arial"/>
              </a:rPr>
              <a:t>Lennukid</a:t>
            </a:r>
            <a:r>
              <a:rPr lang="et-EE" sz="1600" b="1" dirty="0">
                <a:latin typeface=" Arial"/>
              </a:rPr>
              <a:t>: </a:t>
            </a:r>
          </a:p>
          <a:p>
            <a:r>
              <a:rPr lang="et-EE" sz="1600" dirty="0">
                <a:latin typeface=" Arial"/>
              </a:rPr>
              <a:t>F35</a:t>
            </a:r>
            <a:r>
              <a:rPr lang="en-US" sz="1600" dirty="0">
                <a:latin typeface=" Arial"/>
              </a:rPr>
              <a:t> </a:t>
            </a:r>
            <a:endParaRPr lang="et-EE" sz="1600" dirty="0">
              <a:latin typeface=" Arial"/>
            </a:endParaRPr>
          </a:p>
          <a:p>
            <a:r>
              <a:rPr lang="et-EE" sz="1600" dirty="0">
                <a:latin typeface=" Arial"/>
              </a:rPr>
              <a:t>F-16</a:t>
            </a:r>
          </a:p>
          <a:p>
            <a:r>
              <a:rPr lang="et-EE" sz="1600" dirty="0">
                <a:latin typeface=" Arial"/>
              </a:rPr>
              <a:t>EF-2000 </a:t>
            </a:r>
          </a:p>
          <a:p>
            <a:r>
              <a:rPr lang="et-EE" sz="1600" dirty="0">
                <a:latin typeface=" Arial"/>
              </a:rPr>
              <a:t>SU-22 </a:t>
            </a:r>
          </a:p>
          <a:p>
            <a:endParaRPr lang="et-EE" sz="1600" b="1" u="sng" dirty="0">
              <a:latin typeface=" Arial"/>
            </a:endParaRPr>
          </a:p>
          <a:p>
            <a:endParaRPr lang="et-EE" sz="1600" b="1" u="sng" dirty="0">
              <a:latin typeface=" Arial"/>
            </a:endParaRPr>
          </a:p>
          <a:p>
            <a:endParaRPr lang="et-EE" sz="1600" b="1" u="sng" dirty="0">
              <a:latin typeface=" 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091" y="3505331"/>
            <a:ext cx="59835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u="sng" dirty="0">
                <a:latin typeface="Arial" panose="020B0604020202020204" pitchFamily="34" charset="0"/>
              </a:rPr>
              <a:t>Kopterid</a:t>
            </a:r>
            <a:r>
              <a:rPr lang="et-EE" sz="1600" b="1" dirty="0">
                <a:latin typeface="Arial" panose="020B0604020202020204" pitchFamily="34" charset="0"/>
              </a:rPr>
              <a:t>: </a:t>
            </a:r>
          </a:p>
          <a:p>
            <a:r>
              <a:rPr lang="et-EE" sz="1600" dirty="0">
                <a:latin typeface="Arial" panose="020B0604020202020204" pitchFamily="34" charset="0"/>
              </a:rPr>
              <a:t>OSPREY</a:t>
            </a:r>
            <a:endParaRPr lang="et-E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1600" dirty="0">
                <a:latin typeface="Arial" panose="020B0604020202020204" pitchFamily="34" charset="0"/>
              </a:rPr>
              <a:t>UH-60</a:t>
            </a:r>
            <a:endParaRPr lang="et-E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1600" dirty="0" smtClean="0">
                <a:latin typeface="Arial" panose="020B0604020202020204" pitchFamily="34" charset="0"/>
              </a:rPr>
              <a:t>HH-60</a:t>
            </a:r>
          </a:p>
          <a:p>
            <a:r>
              <a:rPr lang="et-EE" sz="1600" dirty="0" smtClean="0">
                <a:latin typeface="Arial" panose="020B0604020202020204" pitchFamily="34" charset="0"/>
              </a:rPr>
              <a:t>AH-64 (</a:t>
            </a:r>
            <a:r>
              <a:rPr lang="et-EE" sz="1600" dirty="0" err="1" smtClean="0">
                <a:latin typeface="Arial" panose="020B0604020202020204" pitchFamily="34" charset="0"/>
              </a:rPr>
              <a:t>Apache</a:t>
            </a:r>
            <a:r>
              <a:rPr lang="et-EE" sz="1600" dirty="0" smtClean="0">
                <a:latin typeface="Arial" panose="020B0604020202020204" pitchFamily="34" charset="0"/>
              </a:rPr>
              <a:t>)</a:t>
            </a:r>
            <a:endParaRPr lang="et-EE" sz="1600" dirty="0">
              <a:latin typeface="Arial" panose="020B0604020202020204" pitchFamily="34" charset="0"/>
            </a:endParaRPr>
          </a:p>
          <a:p>
            <a:r>
              <a:rPr lang="et-EE" sz="1600" dirty="0" smtClean="0"/>
              <a:t>AW159 (</a:t>
            </a:r>
            <a:r>
              <a:rPr lang="et-EE" sz="1600" dirty="0" err="1" smtClean="0"/>
              <a:t>Wildcat</a:t>
            </a:r>
            <a:r>
              <a:rPr lang="et-EE" sz="1600" dirty="0" smtClean="0"/>
              <a:t>)</a:t>
            </a:r>
            <a:endParaRPr lang="et-EE" sz="1600" dirty="0"/>
          </a:p>
          <a:p>
            <a:endParaRPr lang="et-EE" sz="1600" dirty="0" smtClean="0"/>
          </a:p>
          <a:p>
            <a:endParaRPr lang="et-EE" sz="1600" b="1" dirty="0"/>
          </a:p>
          <a:p>
            <a:endParaRPr lang="et-EE" sz="1600" b="1" dirty="0"/>
          </a:p>
          <a:p>
            <a:endParaRPr lang="et-EE" sz="1600" b="1" dirty="0"/>
          </a:p>
          <a:p>
            <a:endParaRPr lang="et-EE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4178" b="30666"/>
          <a:stretch/>
        </p:blipFill>
        <p:spPr>
          <a:xfrm>
            <a:off x="49091" y="5281574"/>
            <a:ext cx="1947636" cy="9721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2321" r="4053"/>
          <a:stretch/>
        </p:blipFill>
        <p:spPr>
          <a:xfrm>
            <a:off x="2019443" y="4877993"/>
            <a:ext cx="1937084" cy="1320157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5174955" y="1014473"/>
            <a:ext cx="6086558" cy="2870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t-E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Soomustehnika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t-E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CHALLENGER 2</a:t>
            </a:r>
          </a:p>
          <a:p>
            <a:pPr marL="0" indent="0">
              <a:buFont typeface="Arial"/>
              <a:buNone/>
            </a:pPr>
            <a:r>
              <a:rPr lang="et-EE" sz="1600" dirty="0">
                <a:latin typeface="Arial" panose="020B0604020202020204" pitchFamily="34" charset="0"/>
                <a:cs typeface="Arial" panose="020B0604020202020204" pitchFamily="34" charset="0"/>
              </a:rPr>
              <a:t>CV90</a:t>
            </a:r>
          </a:p>
          <a:p>
            <a:pPr marL="0" indent="0">
              <a:buFont typeface="Arial"/>
              <a:buNone/>
            </a:pP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WARRIOR</a:t>
            </a:r>
          </a:p>
          <a:p>
            <a:pPr marL="0" indent="0">
              <a:buFont typeface="Arial"/>
              <a:buNone/>
            </a:pP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JACKAL &amp; COYOTE</a:t>
            </a:r>
          </a:p>
          <a:p>
            <a:pPr marL="0" indent="0">
              <a:buFont typeface="Arial"/>
              <a:buNone/>
            </a:pP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ARIETE</a:t>
            </a:r>
          </a:p>
          <a:p>
            <a:pPr marL="0" indent="0">
              <a:buFont typeface="Arial"/>
              <a:buNone/>
            </a:pPr>
            <a:endParaRPr lang="et-E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t-E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t-E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785" y="1083767"/>
            <a:ext cx="1803145" cy="11360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2" y="1061025"/>
            <a:ext cx="1870855" cy="12117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40" y="2357705"/>
            <a:ext cx="1653478" cy="11132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42" y="4467602"/>
            <a:ext cx="1813929" cy="1203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3174" y="5782762"/>
            <a:ext cx="1856808" cy="10648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8720" y="5671391"/>
            <a:ext cx="1966201" cy="11866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9503" y="1011360"/>
            <a:ext cx="2074625" cy="12682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2310" y="2310285"/>
            <a:ext cx="2136613" cy="10271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85" y="2383795"/>
            <a:ext cx="1598350" cy="9096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0911" y="2780387"/>
            <a:ext cx="2067004" cy="11890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0760" y="4493643"/>
            <a:ext cx="1558562" cy="12740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t="16636"/>
          <a:stretch/>
        </p:blipFill>
        <p:spPr>
          <a:xfrm>
            <a:off x="7990540" y="5930963"/>
            <a:ext cx="1689078" cy="90153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7235" y="3619169"/>
            <a:ext cx="2061546" cy="114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9701" y="3131543"/>
            <a:ext cx="2025448" cy="128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0"/>
          <a:srcRect l="13141" t="7238" r="10776"/>
          <a:stretch/>
        </p:blipFill>
        <p:spPr>
          <a:xfrm>
            <a:off x="10249031" y="2185841"/>
            <a:ext cx="1658868" cy="1324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/>
          <a:srcRect l="5786" t="20414" r="5328"/>
          <a:stretch/>
        </p:blipFill>
        <p:spPr>
          <a:xfrm>
            <a:off x="9877689" y="1009949"/>
            <a:ext cx="2000982" cy="1141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85747" y="3384110"/>
            <a:ext cx="1729833" cy="9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53" y="0"/>
            <a:ext cx="10515600" cy="1325563"/>
          </a:xfrm>
        </p:spPr>
        <p:txBody>
          <a:bodyPr>
            <a:normAutofit/>
          </a:bodyPr>
          <a:lstStyle/>
          <a:p>
            <a:r>
              <a:rPr lang="et-EE" sz="3600" dirty="0" err="1" smtClean="0">
                <a:latin typeface="Helvetica Neue"/>
              </a:rPr>
              <a:t>Swift</a:t>
            </a:r>
            <a:r>
              <a:rPr lang="et-EE" sz="3600" dirty="0" smtClean="0">
                <a:latin typeface="Helvetica Neue"/>
              </a:rPr>
              <a:t> </a:t>
            </a:r>
            <a:r>
              <a:rPr lang="et-EE" sz="3600" dirty="0" err="1" smtClean="0">
                <a:latin typeface="Helvetica Neue"/>
              </a:rPr>
              <a:t>Response</a:t>
            </a:r>
            <a:r>
              <a:rPr lang="et-EE" sz="3600" dirty="0" smtClean="0">
                <a:latin typeface="Helvetica Neue"/>
              </a:rPr>
              <a:t> 2023</a:t>
            </a:r>
            <a:endParaRPr lang="et-EE" sz="3600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322" y="1074788"/>
            <a:ext cx="6376182" cy="5281563"/>
          </a:xfrm>
        </p:spPr>
        <p:txBody>
          <a:bodyPr/>
          <a:lstStyle/>
          <a:p>
            <a:r>
              <a:rPr lang="et-EE" dirty="0" smtClean="0">
                <a:latin typeface="Helvetica Neue"/>
              </a:rPr>
              <a:t>Toimumisaeg 07-17MAI</a:t>
            </a:r>
          </a:p>
          <a:p>
            <a:r>
              <a:rPr lang="et-EE" dirty="0" smtClean="0">
                <a:latin typeface="Helvetica Neue"/>
              </a:rPr>
              <a:t>Toimub ainult KV harjutusaladel ja eramaadel, mis on eelnevalt kooskõlastatud maaomanikega</a:t>
            </a:r>
          </a:p>
          <a:p>
            <a:r>
              <a:rPr lang="et-EE" dirty="0" smtClean="0">
                <a:latin typeface="Helvetica Neue"/>
              </a:rPr>
              <a:t>Seos Kevadtormiga:</a:t>
            </a:r>
          </a:p>
          <a:p>
            <a:pPr lvl="1"/>
            <a:r>
              <a:rPr lang="et-EE" dirty="0" smtClean="0">
                <a:latin typeface="Helvetica Neue"/>
              </a:rPr>
              <a:t>tõkestuselementide (sh betoonelementide) ladustamine algab mnt E20-l</a:t>
            </a:r>
          </a:p>
          <a:p>
            <a:pPr lvl="1"/>
            <a:r>
              <a:rPr lang="et-EE" dirty="0" smtClean="0">
                <a:latin typeface="Helvetica Neue"/>
              </a:rPr>
              <a:t>Kevadtormi sissejuhatav õppus </a:t>
            </a:r>
            <a:endParaRPr lang="et-EE" dirty="0"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4321"/>
          <a:stretch/>
        </p:blipFill>
        <p:spPr>
          <a:xfrm>
            <a:off x="666897" y="1074788"/>
            <a:ext cx="3918181" cy="54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26" y="105972"/>
            <a:ext cx="8693467" cy="706090"/>
          </a:xfrm>
        </p:spPr>
        <p:txBody>
          <a:bodyPr>
            <a:normAutofit/>
          </a:bodyPr>
          <a:lstStyle/>
          <a:p>
            <a:r>
              <a:rPr lang="et-EE" sz="3600" dirty="0">
                <a:latin typeface="Helvetica Neue"/>
              </a:rPr>
              <a:t>Tegevused mnt </a:t>
            </a:r>
            <a:r>
              <a:rPr lang="et-EE" sz="3600" dirty="0" smtClean="0">
                <a:latin typeface="Helvetica Neue"/>
              </a:rPr>
              <a:t>E20-l</a:t>
            </a:r>
            <a:endParaRPr lang="et-EE" sz="3600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226" y="938463"/>
            <a:ext cx="11009611" cy="508704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Tõkestuselementide (betoonteepiirded) ladustamine </a:t>
            </a:r>
            <a:r>
              <a:rPr lang="et-EE" sz="2400" dirty="0">
                <a:latin typeface="Helvetica Neue"/>
                <a:cs typeface="Arial" panose="020B0604020202020204" pitchFamily="34" charset="0"/>
              </a:rPr>
              <a:t>toimub </a:t>
            </a: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ajavahemikul </a:t>
            </a:r>
            <a:r>
              <a:rPr lang="et-EE" sz="2400" b="1" dirty="0" smtClean="0">
                <a:latin typeface="Helvetica Neue"/>
                <a:cs typeface="Arial" panose="020B0604020202020204" pitchFamily="34" charset="0"/>
              </a:rPr>
              <a:t>09-11MAI</a:t>
            </a: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 ja </a:t>
            </a:r>
            <a:r>
              <a:rPr lang="et-EE" sz="2400" b="1" dirty="0" smtClean="0">
                <a:latin typeface="Helvetica Neue"/>
                <a:cs typeface="Arial" panose="020B0604020202020204" pitchFamily="34" charset="0"/>
              </a:rPr>
              <a:t>17MAI – 27MAI </a:t>
            </a: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(detailne aeg täpsustub jooksvalt).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Ladustamisega seoses suuri liikluspiiranguid ei rakendata, tagatakse liiklusohutus ja reguleeritakse vajadusel kiirusi ning liiklust.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Kõik tegevused on kooskõlastatud Transpordiametiga ning vahendid ladustatakse TRAM maadele.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400" dirty="0" smtClean="0">
                <a:latin typeface="Helvetica Neue"/>
                <a:cs typeface="Arial" panose="020B0604020202020204" pitchFamily="34" charset="0"/>
              </a:rPr>
              <a:t>KV tagab ladustamisega tekitatud kahjude likvideerimise (kui neid tekib).</a:t>
            </a:r>
          </a:p>
          <a:p>
            <a:pPr marL="457200" indent="-457200">
              <a:buFont typeface="+mj-lt"/>
              <a:buAutoNum type="arabicPeriod"/>
            </a:pPr>
            <a:endParaRPr lang="et-EE" sz="2400" dirty="0" smtClean="0">
              <a:latin typeface="Helvetica Neue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839" y="3797145"/>
            <a:ext cx="2311161" cy="3060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490" y="4337496"/>
            <a:ext cx="3487349" cy="25205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03173" y="3976256"/>
            <a:ext cx="2326574" cy="3612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t-EE" sz="1800" dirty="0" smtClean="0"/>
              <a:t>600x1200x2500 (2t)</a:t>
            </a: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22087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3"/>
          <p:cNvSpPr txBox="1">
            <a:spLocks/>
          </p:cNvSpPr>
          <p:nvPr/>
        </p:nvSpPr>
        <p:spPr>
          <a:xfrm>
            <a:off x="589015" y="56382"/>
            <a:ext cx="9143999" cy="49463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400" dirty="0"/>
              <a:t>Tegevused mnt E20-l – betoonteepiirete ladustamise kohad</a:t>
            </a:r>
            <a:endParaRPr lang="et-EE" sz="2400" kern="0" dirty="0"/>
          </a:p>
        </p:txBody>
      </p:sp>
      <p:grpSp>
        <p:nvGrpSpPr>
          <p:cNvPr id="4" name="Group 3"/>
          <p:cNvGrpSpPr/>
          <p:nvPr/>
        </p:nvGrpSpPr>
        <p:grpSpPr>
          <a:xfrm>
            <a:off x="969869" y="428255"/>
            <a:ext cx="8576804" cy="3247735"/>
            <a:chOff x="105802" y="1156345"/>
            <a:chExt cx="11980399" cy="478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802" y="1339637"/>
              <a:ext cx="11980399" cy="460087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 bwMode="auto">
            <a:xfrm>
              <a:off x="10154653" y="3479653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7246219" y="3256668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806177" y="3570748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850086" y="3640075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431054" y="2997415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316176" y="2731349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9743392" y="2368115"/>
              <a:ext cx="1669947" cy="38692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200" kern="0" dirty="0" smtClean="0"/>
                <a:t>2xPÜHAJÕGI</a:t>
              </a:r>
              <a:endParaRPr lang="et-EE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6811155" y="2199975"/>
              <a:ext cx="1592023" cy="35467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050" kern="0" dirty="0" smtClean="0"/>
                <a:t>PURTSE JÕGI</a:t>
              </a:r>
              <a:endParaRPr lang="et-EE" sz="105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5201629" y="2128368"/>
              <a:ext cx="1313384" cy="36542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100" kern="0" dirty="0" smtClean="0"/>
                <a:t>PADAORG</a:t>
              </a:r>
              <a:endParaRPr lang="et-EE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879313" y="1742487"/>
              <a:ext cx="1537711" cy="36542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100" kern="0" dirty="0" smtClean="0"/>
                <a:t>LOOBU JÕGI</a:t>
              </a:r>
              <a:endParaRPr lang="et-EE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313517" y="2482179"/>
              <a:ext cx="1724258" cy="36542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100" kern="0" dirty="0" smtClean="0"/>
                <a:t>SÕMERU JÕGI</a:t>
              </a:r>
              <a:endParaRPr lang="et-EE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424061" y="4917982"/>
              <a:ext cx="1658140" cy="38692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200" kern="0" dirty="0" smtClean="0"/>
                <a:t>KUNDA JÕGI</a:t>
              </a:r>
              <a:endParaRPr lang="et-EE" sz="12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159391" y="3995070"/>
            <a:ext cx="11576807" cy="45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096" y="3376625"/>
            <a:ext cx="10473888" cy="3399994"/>
            <a:chOff x="405560" y="368910"/>
            <a:chExt cx="10868025" cy="36505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560" y="1181018"/>
              <a:ext cx="10868025" cy="283845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 bwMode="auto">
            <a:xfrm>
              <a:off x="9953216" y="2045214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9502054" y="1037307"/>
              <a:ext cx="1624218" cy="28742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t-EE" sz="1200" kern="0" dirty="0" smtClean="0"/>
                <a:t>2x VALGEJÕGI</a:t>
              </a:r>
              <a:endParaRPr lang="et-EE" sz="1200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878071" y="2600243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3518551" y="1658057"/>
              <a:ext cx="1440936" cy="31935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400" kern="0" dirty="0" smtClean="0"/>
                <a:t>JÄGALA JÕGI</a:t>
              </a:r>
              <a:endParaRPr lang="et-EE" sz="1400" dirty="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063648" y="2481796"/>
              <a:ext cx="721895" cy="62816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t-E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841819" y="1721440"/>
              <a:ext cx="1165555" cy="28742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t-EE" sz="1200" kern="0" dirty="0" smtClean="0"/>
                <a:t>PIRITA JÕGI</a:t>
              </a:r>
              <a:endParaRPr lang="et-EE" sz="1200" dirty="0"/>
            </a:p>
          </p:txBody>
        </p:sp>
      </p:grpSp>
      <p:sp>
        <p:nvSpPr>
          <p:cNvPr id="31" name="Title 3"/>
          <p:cNvSpPr txBox="1">
            <a:spLocks/>
          </p:cNvSpPr>
          <p:nvPr/>
        </p:nvSpPr>
        <p:spPr>
          <a:xfrm>
            <a:off x="9304005" y="1678066"/>
            <a:ext cx="2688857" cy="921057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400" dirty="0"/>
              <a:t>Tegevused </a:t>
            </a:r>
            <a:r>
              <a:rPr lang="et-EE" sz="2400" dirty="0" smtClean="0"/>
              <a:t>09MAI-11MAI</a:t>
            </a:r>
            <a:endParaRPr lang="et-EE" sz="2400" kern="0" dirty="0"/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9749856" y="5747329"/>
            <a:ext cx="2330163" cy="92105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400" dirty="0"/>
              <a:t>Tegevused </a:t>
            </a:r>
            <a:r>
              <a:rPr lang="et-EE" sz="2400" dirty="0" smtClean="0"/>
              <a:t>17MAI-27MAI</a:t>
            </a:r>
            <a:endParaRPr lang="et-EE" sz="2400" kern="0" dirty="0"/>
          </a:p>
        </p:txBody>
      </p:sp>
    </p:spTree>
    <p:extLst>
      <p:ext uri="{BB962C8B-B14F-4D97-AF65-F5344CB8AC3E}">
        <p14:creationId xmlns:p14="http://schemas.microsoft.com/office/powerpoint/2010/main" val="26524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599</Words>
  <Application>Microsoft Office PowerPoint</Application>
  <PresentationFormat>Widescreen</PresentationFormat>
  <Paragraphs>164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 Arial</vt:lpstr>
      <vt:lpstr>Arial</vt:lpstr>
      <vt:lpstr>Calibri</vt:lpstr>
      <vt:lpstr>Calibri Light</vt:lpstr>
      <vt:lpstr>Helvetica Neue</vt:lpstr>
      <vt:lpstr>Helvetica Neue Light</vt:lpstr>
      <vt:lpstr>Helvetica Neue Medium</vt:lpstr>
      <vt:lpstr>Office Theme</vt:lpstr>
      <vt:lpstr>KEVADTORM 2023</vt:lpstr>
      <vt:lpstr>PowerPoint Presentation</vt:lpstr>
      <vt:lpstr>PowerPoint Presentation</vt:lpstr>
      <vt:lpstr>Eesmärgid</vt:lpstr>
      <vt:lpstr>Ajakava</vt:lpstr>
      <vt:lpstr>Kasutatav militaartehnika</vt:lpstr>
      <vt:lpstr>Swift Response 2023</vt:lpstr>
      <vt:lpstr>Tegevused mnt E20-l</vt:lpstr>
      <vt:lpstr>PowerPoint Presentation</vt:lpstr>
      <vt:lpstr>PowerPoint Presentation</vt:lpstr>
      <vt:lpstr>Tegevused mnt E20-l– kontrollpunkti näidis</vt:lpstr>
      <vt:lpstr>Eelteavitus ja infovahetus </vt:lpstr>
      <vt:lpstr>CIMIC projekt</vt:lpstr>
      <vt:lpstr>CIMIC projekt 2023</vt:lpstr>
      <vt:lpstr>Arutelu ja küsimused</vt:lpstr>
    </vt:vector>
  </TitlesOfParts>
  <Company>MIL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KEVADTORM 2023</dc:title>
  <dc:creator>Maria-Johanna Reinstein</dc:creator>
  <cp:lastModifiedBy>Maria-Johanna Reinstein</cp:lastModifiedBy>
  <cp:revision>3</cp:revision>
  <dcterms:created xsi:type="dcterms:W3CDTF">2023-04-05T13:33:07Z</dcterms:created>
  <dcterms:modified xsi:type="dcterms:W3CDTF">2023-04-06T07:07:29Z</dcterms:modified>
</cp:coreProperties>
</file>